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57" r:id="rId4"/>
    <p:sldId id="258" r:id="rId5"/>
    <p:sldId id="259" r:id="rId6"/>
    <p:sldId id="260" r:id="rId7"/>
    <p:sldId id="261" r:id="rId8"/>
    <p:sldId id="262" r:id="rId9"/>
    <p:sldId id="269" r:id="rId10"/>
    <p:sldId id="264" r:id="rId11"/>
    <p:sldId id="268" r:id="rId12"/>
    <p:sldId id="265" r:id="rId13"/>
    <p:sldId id="270" r:id="rId14"/>
    <p:sldId id="267"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F11C6"/>
    <a:srgbClr val="040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2B5BC6F8-C0DF-4211-B90D-BF2750BC4305}" type="datetimeFigureOut">
              <a:rPr lang="en-US" smtClean="0"/>
              <a:pPr/>
              <a:t>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5BC6F8-C0DF-4211-B90D-BF2750BC4305}" type="datetimeFigureOut">
              <a:rPr lang="en-US" smtClean="0"/>
              <a:pPr/>
              <a:t>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5BC6F8-C0DF-4211-B90D-BF2750BC4305}" type="datetimeFigureOut">
              <a:rPr lang="en-US" smtClean="0"/>
              <a:pPr/>
              <a:t>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B5BC6F8-C0DF-4211-B90D-BF2750BC4305}" type="datetimeFigureOut">
              <a:rPr lang="en-US" smtClean="0"/>
              <a:pPr/>
              <a:t>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5BC6F8-C0DF-4211-B90D-BF2750BC4305}" type="datetimeFigureOut">
              <a:rPr lang="en-US" smtClean="0"/>
              <a:pPr/>
              <a:t>10/8/2021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2B5BC6F8-C0DF-4211-B90D-BF2750BC4305}" type="datetimeFigureOut">
              <a:rPr lang="en-US" smtClean="0"/>
              <a:pPr/>
              <a:t>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B5BC6F8-C0DF-4211-B90D-BF2750BC4305}" type="datetimeFigureOut">
              <a:rPr lang="en-US" smtClean="0"/>
              <a:pPr/>
              <a:t>10/8/2021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B5BC6F8-C0DF-4211-B90D-BF2750BC4305}" type="datetimeFigureOut">
              <a:rPr lang="en-US" smtClean="0"/>
              <a:pPr/>
              <a:t>10/8/2021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BC6F8-C0DF-4211-B90D-BF2750BC4305}" type="datetimeFigureOut">
              <a:rPr lang="en-US" smtClean="0"/>
              <a:pPr/>
              <a:t>10/8/2021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BC6F8-C0DF-4211-B90D-BF2750BC4305}" type="datetimeFigureOut">
              <a:rPr lang="en-US" smtClean="0"/>
              <a:pPr/>
              <a:t>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BC6F8-C0DF-4211-B90D-BF2750BC4305}" type="datetimeFigureOut">
              <a:rPr lang="en-US" smtClean="0"/>
              <a:pPr/>
              <a:t>10/8/2021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0DA9815-00CC-43D8-BE5F-5743832B7E98}"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BC6F8-C0DF-4211-B90D-BF2750BC4305}" type="datetimeFigureOut">
              <a:rPr lang="en-US" smtClean="0"/>
              <a:pPr/>
              <a:t>10/8/2021</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A9815-00CC-43D8-BE5F-5743832B7E98}"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blipFill>
            <a:blip r:embed="rId2"/>
            <a:tile tx="0" ty="0" sx="100000" sy="100000" flip="none" algn="tl"/>
          </a:blipFill>
        </p:spPr>
        <p:txBody>
          <a:bodyPr>
            <a:normAutofit/>
          </a:bodyPr>
          <a:lstStyle/>
          <a:p>
            <a:pPr marL="0" indent="0" algn="ctr">
              <a:buFont typeface="Arial" charset="0"/>
              <a:buNone/>
              <a:defRPr/>
            </a:pPr>
            <a:r>
              <a:rPr lang="en-US" sz="4000" dirty="0">
                <a:solidFill>
                  <a:srgbClr val="FF0066"/>
                </a:solidFill>
                <a:latin typeface="Arial Rounded MT Bold" pitchFamily="34" charset="0"/>
              </a:rPr>
              <a:t>Unit – II</a:t>
            </a:r>
          </a:p>
          <a:p>
            <a:pPr marL="0" indent="0" algn="ctr">
              <a:buFont typeface="Arial" charset="0"/>
              <a:buNone/>
              <a:defRPr/>
            </a:pPr>
            <a:r>
              <a:rPr lang="en-US" sz="6000" dirty="0">
                <a:solidFill>
                  <a:srgbClr val="FF0066"/>
                </a:solidFill>
                <a:latin typeface="Arial Rounded MT Bold" pitchFamily="34" charset="0"/>
              </a:rPr>
              <a:t>Industrial Productions</a:t>
            </a:r>
          </a:p>
          <a:p>
            <a:pPr marL="0" indent="0" algn="ctr">
              <a:buFont typeface="Arial" charset="0"/>
              <a:buNone/>
              <a:defRPr/>
            </a:pPr>
            <a:endParaRPr lang="en-US" sz="800" dirty="0" smtClean="0">
              <a:solidFill>
                <a:srgbClr val="0000CC"/>
              </a:solidFill>
              <a:latin typeface="Arial Rounded MT Bold" pitchFamily="34" charset="0"/>
            </a:endParaRPr>
          </a:p>
          <a:p>
            <a:pPr marL="0" indent="0" algn="ctr">
              <a:buFont typeface="Arial" charset="0"/>
              <a:buNone/>
              <a:defRPr/>
            </a:pPr>
            <a:endParaRPr lang="en-US" sz="800" dirty="0">
              <a:solidFill>
                <a:srgbClr val="0000CC"/>
              </a:solidFill>
              <a:latin typeface="Arial Rounded MT Bold" pitchFamily="34" charset="0"/>
            </a:endParaRPr>
          </a:p>
          <a:p>
            <a:pPr marL="0" indent="0" algn="ctr">
              <a:buFont typeface="Arial" charset="0"/>
              <a:buNone/>
              <a:defRPr/>
            </a:pPr>
            <a:endParaRPr lang="en-US" dirty="0">
              <a:solidFill>
                <a:srgbClr val="0000CC"/>
              </a:solidFill>
              <a:latin typeface="Arial Rounded MT Bold" pitchFamily="34" charset="0"/>
            </a:endParaRPr>
          </a:p>
          <a:p>
            <a:pPr marL="0" indent="0" algn="ctr">
              <a:buFont typeface="Arial" charset="0"/>
              <a:buNone/>
              <a:defRPr/>
            </a:pPr>
            <a:r>
              <a:rPr lang="en-US" sz="4800" dirty="0">
                <a:solidFill>
                  <a:srgbClr val="0000CC"/>
                </a:solidFill>
                <a:latin typeface="Arial Rounded MT Bold" pitchFamily="34" charset="0"/>
              </a:rPr>
              <a:t>Mr. S. N. </a:t>
            </a:r>
            <a:r>
              <a:rPr lang="en-US" sz="4800" dirty="0" err="1">
                <a:solidFill>
                  <a:srgbClr val="0000CC"/>
                </a:solidFill>
                <a:latin typeface="Arial Rounded MT Bold" pitchFamily="34" charset="0"/>
              </a:rPr>
              <a:t>Mendhe</a:t>
            </a:r>
            <a:endParaRPr lang="en-US" sz="4800" dirty="0">
              <a:solidFill>
                <a:srgbClr val="0000CC"/>
              </a:solidFill>
              <a:latin typeface="Arial Rounded MT Bold" pitchFamily="34" charset="0"/>
            </a:endParaRPr>
          </a:p>
          <a:p>
            <a:pPr marL="0" indent="0" algn="ctr">
              <a:buFont typeface="Arial" charset="0"/>
              <a:buNone/>
              <a:defRPr/>
            </a:pPr>
            <a:r>
              <a:rPr lang="en-US" sz="4800" dirty="0">
                <a:solidFill>
                  <a:srgbClr val="FF0000"/>
                </a:solidFill>
                <a:latin typeface="Arial Rounded MT Bold" pitchFamily="34" charset="0"/>
              </a:rPr>
              <a:t>Department of Microbiology,</a:t>
            </a:r>
          </a:p>
          <a:p>
            <a:pPr marL="0" indent="0" algn="ctr">
              <a:buFont typeface="Arial" charset="0"/>
              <a:buNone/>
              <a:defRPr/>
            </a:pPr>
            <a:r>
              <a:rPr lang="en-US" sz="4800" dirty="0" err="1">
                <a:solidFill>
                  <a:srgbClr val="0000CC"/>
                </a:solidFill>
                <a:latin typeface="Arial Rounded MT Bold" pitchFamily="34" charset="0"/>
              </a:rPr>
              <a:t>Shri</a:t>
            </a:r>
            <a:r>
              <a:rPr lang="en-US" sz="4800" dirty="0">
                <a:solidFill>
                  <a:srgbClr val="0000CC"/>
                </a:solidFill>
                <a:latin typeface="Arial Rounded MT Bold" pitchFamily="34" charset="0"/>
              </a:rPr>
              <a:t> </a:t>
            </a:r>
            <a:r>
              <a:rPr lang="en-US" sz="4800" dirty="0" err="1">
                <a:solidFill>
                  <a:srgbClr val="0000CC"/>
                </a:solidFill>
                <a:latin typeface="Arial Rounded MT Bold" pitchFamily="34" charset="0"/>
              </a:rPr>
              <a:t>Shivaji</a:t>
            </a:r>
            <a:r>
              <a:rPr lang="en-US" sz="4800" dirty="0">
                <a:solidFill>
                  <a:srgbClr val="0000CC"/>
                </a:solidFill>
                <a:latin typeface="Arial Rounded MT Bold" pitchFamily="34" charset="0"/>
              </a:rPr>
              <a:t> Science and Arts College, </a:t>
            </a:r>
            <a:r>
              <a:rPr lang="en-US" sz="4800" dirty="0" err="1">
                <a:solidFill>
                  <a:srgbClr val="0000CC"/>
                </a:solidFill>
                <a:latin typeface="Arial Rounded MT Bold" pitchFamily="34" charset="0"/>
              </a:rPr>
              <a:t>Chikhli</a:t>
            </a:r>
            <a:endParaRPr lang="en-IN" sz="4800" dirty="0">
              <a:solidFill>
                <a:srgbClr val="0000CC"/>
              </a:solidFill>
              <a:latin typeface="Arial Rounded MT Bold" pitchFamily="34" charset="0"/>
            </a:endParaRPr>
          </a:p>
          <a:p>
            <a:pPr marL="0" indent="0">
              <a:buNone/>
            </a:pPr>
            <a:endParaRPr lang="en-IN" sz="4800" dirty="0"/>
          </a:p>
        </p:txBody>
      </p:sp>
    </p:spTree>
    <p:extLst>
      <p:ext uri="{BB962C8B-B14F-4D97-AF65-F5344CB8AC3E}">
        <p14:creationId xmlns:p14="http://schemas.microsoft.com/office/powerpoint/2010/main" val="237215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gn="just">
              <a:spcBef>
                <a:spcPts val="0"/>
              </a:spcBef>
              <a:buFont typeface="Wingdings" pitchFamily="2" charset="2"/>
              <a:buChar char="§"/>
            </a:pPr>
            <a:r>
              <a:rPr lang="en-US" dirty="0" smtClean="0">
                <a:solidFill>
                  <a:srgbClr val="0000FF"/>
                </a:solidFill>
                <a:latin typeface="Times New Roman" pitchFamily="18" charset="0"/>
                <a:ea typeface="Times New Roman" pitchFamily="18" charset="0"/>
                <a:cs typeface="Times New Roman" pitchFamily="18" charset="0"/>
              </a:rPr>
              <a:t>The </a:t>
            </a:r>
            <a:r>
              <a:rPr lang="en-US" dirty="0">
                <a:solidFill>
                  <a:srgbClr val="0000FF"/>
                </a:solidFill>
                <a:latin typeface="Times New Roman" pitchFamily="18" charset="0"/>
                <a:ea typeface="Times New Roman" pitchFamily="18" charset="0"/>
                <a:cs typeface="Times New Roman" pitchFamily="18" charset="0"/>
              </a:rPr>
              <a:t>space between perforated top and perforated bottom is loosely packed with beech wood shavings, twigs, bamboos-stick bundles or other supporting agents.</a:t>
            </a:r>
          </a:p>
          <a:p>
            <a:pPr algn="just">
              <a:spcBef>
                <a:spcPts val="0"/>
              </a:spcBef>
              <a:buFont typeface="Wingdings" pitchFamily="2" charset="2"/>
              <a:buChar char="§"/>
            </a:pPr>
            <a:r>
              <a:rPr lang="en-US" dirty="0" smtClean="0">
                <a:solidFill>
                  <a:srgbClr val="FF0000"/>
                </a:solidFill>
                <a:latin typeface="Times New Roman" pitchFamily="18" charset="0"/>
                <a:cs typeface="Times New Roman" pitchFamily="18" charset="0"/>
              </a:rPr>
              <a:t>Below the wooden grating at the bottom of generator is the collection chamber.</a:t>
            </a:r>
          </a:p>
          <a:p>
            <a:pPr algn="just">
              <a:spcBef>
                <a:spcPts val="0"/>
              </a:spcBef>
              <a:buFont typeface="Wingdings" pitchFamily="2" charset="2"/>
              <a:buChar char="§"/>
            </a:pPr>
            <a:r>
              <a:rPr lang="en-US" dirty="0" smtClean="0">
                <a:solidFill>
                  <a:srgbClr val="FF0000"/>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At the very bottom, it is provided with a cock through which product is withdrawn.</a:t>
            </a:r>
          </a:p>
          <a:p>
            <a:pPr algn="just">
              <a:spcBef>
                <a:spcPts val="0"/>
              </a:spcBef>
              <a:buFont typeface="Wingdings" pitchFamily="2" charset="2"/>
              <a:buChar char="§"/>
            </a:pPr>
            <a:r>
              <a:rPr lang="en-US" dirty="0" smtClean="0">
                <a:solidFill>
                  <a:srgbClr val="00B050"/>
                </a:solidFill>
                <a:latin typeface="Times New Roman" pitchFamily="18" charset="0"/>
                <a:cs typeface="Times New Roman" pitchFamily="18" charset="0"/>
              </a:rPr>
              <a:t> In order to control the temp, generators are provided with tubular cooling coils situated at the bottom of the tank.</a:t>
            </a:r>
          </a:p>
          <a:p>
            <a:pPr algn="just">
              <a:spcBef>
                <a:spcPts val="0"/>
              </a:spcBef>
              <a:buFont typeface="Wingdings" pitchFamily="2" charset="2"/>
              <a:buChar char="§"/>
            </a:pPr>
            <a:r>
              <a:rPr lang="en-US" dirty="0" smtClean="0">
                <a:solidFill>
                  <a:srgbClr val="0000FF"/>
                </a:solidFill>
                <a:latin typeface="Times New Roman" pitchFamily="18" charset="0"/>
                <a:cs typeface="Times New Roman" pitchFamily="18" charset="0"/>
              </a:rPr>
              <a:t>The coils are connected to the </a:t>
            </a:r>
            <a:r>
              <a:rPr lang="en-US" dirty="0" err="1" smtClean="0">
                <a:solidFill>
                  <a:srgbClr val="0000FF"/>
                </a:solidFill>
                <a:latin typeface="Times New Roman" pitchFamily="18" charset="0"/>
                <a:cs typeface="Times New Roman" pitchFamily="18" charset="0"/>
              </a:rPr>
              <a:t>sparger</a:t>
            </a:r>
            <a:r>
              <a:rPr lang="en-US" dirty="0" smtClean="0">
                <a:solidFill>
                  <a:srgbClr val="0000FF"/>
                </a:solidFill>
                <a:latin typeface="Times New Roman" pitchFamily="18" charset="0"/>
                <a:cs typeface="Times New Roman" pitchFamily="18" charset="0"/>
              </a:rPr>
              <a:t> through a rubber feed line.</a:t>
            </a:r>
            <a:endParaRPr lang="en-IN" dirty="0" smtClean="0">
              <a:solidFill>
                <a:srgbClr val="0000FF"/>
              </a:solidFill>
              <a:latin typeface="Times New Roman" pitchFamily="18" charset="0"/>
              <a:cs typeface="Times New Roman" pitchFamily="18" charset="0"/>
            </a:endParaRPr>
          </a:p>
          <a:p>
            <a:pPr marL="0" indent="0" algn="just">
              <a:spcBef>
                <a:spcPts val="0"/>
              </a:spcBef>
              <a:buNone/>
            </a:pP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bwMode="auto">
          <a:xfrm>
            <a:off x="857224" y="928671"/>
            <a:ext cx="7572428" cy="535784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025" name="Rectangle 1"/>
          <p:cNvSpPr>
            <a:spLocks noChangeArrowheads="1"/>
          </p:cNvSpPr>
          <p:nvPr/>
        </p:nvSpPr>
        <p:spPr bwMode="auto">
          <a:xfrm>
            <a:off x="0" y="0"/>
            <a:ext cx="407193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Fig 2.7</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Fringe Generator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gn="just">
              <a:lnSpc>
                <a:spcPct val="110000"/>
              </a:lnSpc>
              <a:spcBef>
                <a:spcPts val="0"/>
              </a:spcBef>
              <a:buFont typeface="Wingdings" pitchFamily="2" charset="2"/>
              <a:buChar char="q"/>
            </a:pPr>
            <a:r>
              <a:rPr lang="en-US" sz="3900" b="1" u="sng" dirty="0" smtClean="0">
                <a:solidFill>
                  <a:srgbClr val="00B0F0"/>
                </a:solidFill>
                <a:latin typeface="Arial Rounded MT Bold" pitchFamily="34" charset="0"/>
                <a:cs typeface="Times New Roman" pitchFamily="18" charset="0"/>
              </a:rPr>
              <a:t>Operation Of Generator</a:t>
            </a:r>
            <a:r>
              <a:rPr lang="en-US" sz="3900" u="sng" dirty="0" smtClean="0">
                <a:solidFill>
                  <a:srgbClr val="00B0F0"/>
                </a:solidFill>
                <a:latin typeface="Arial Rounded MT Bold" pitchFamily="34" charset="0"/>
                <a:cs typeface="Times New Roman" pitchFamily="18" charset="0"/>
              </a:rPr>
              <a:t> </a:t>
            </a:r>
            <a:r>
              <a:rPr lang="en-US" sz="3900" dirty="0" smtClean="0">
                <a:solidFill>
                  <a:srgbClr val="00B0F0"/>
                </a:solidFill>
                <a:latin typeface="Arial Rounded MT Bold" pitchFamily="34" charset="0"/>
                <a:cs typeface="Times New Roman" pitchFamily="18" charset="0"/>
              </a:rPr>
              <a:t>–</a:t>
            </a:r>
          </a:p>
          <a:p>
            <a:pPr algn="just">
              <a:lnSpc>
                <a:spcPct val="110000"/>
              </a:lnSpc>
              <a:spcBef>
                <a:spcPts val="0"/>
              </a:spcBef>
              <a:buFont typeface="Wingdings" pitchFamily="2" charset="2"/>
              <a:buChar char="§"/>
            </a:pPr>
            <a:r>
              <a:rPr lang="en-US" dirty="0" smtClean="0">
                <a:solidFill>
                  <a:srgbClr val="FF0000"/>
                </a:solidFill>
                <a:latin typeface="Times New Roman" pitchFamily="18" charset="0"/>
                <a:cs typeface="Times New Roman" pitchFamily="18" charset="0"/>
              </a:rPr>
              <a:t> A bacterial film composed of mixed </a:t>
            </a:r>
            <a:r>
              <a:rPr lang="en-US" i="1" dirty="0" err="1" smtClean="0">
                <a:solidFill>
                  <a:srgbClr val="FF0000"/>
                </a:solidFill>
                <a:latin typeface="Times New Roman" pitchFamily="18" charset="0"/>
                <a:cs typeface="Times New Roman" pitchFamily="18" charset="0"/>
              </a:rPr>
              <a:t>Acetobacter</a:t>
            </a:r>
            <a:r>
              <a:rPr lang="en-US" dirty="0" smtClean="0">
                <a:solidFill>
                  <a:srgbClr val="FF0000"/>
                </a:solidFill>
                <a:latin typeface="Times New Roman" pitchFamily="18" charset="0"/>
                <a:cs typeface="Times New Roman" pitchFamily="18" charset="0"/>
              </a:rPr>
              <a:t> species, grown on the surface of the supporting agent.</a:t>
            </a:r>
          </a:p>
          <a:p>
            <a:pPr algn="just">
              <a:lnSpc>
                <a:spcPct val="110000"/>
              </a:lnSpc>
              <a:spcBef>
                <a:spcPts val="0"/>
              </a:spcBef>
              <a:buFont typeface="Wingdings" pitchFamily="2" charset="2"/>
              <a:buChar char="§"/>
            </a:pPr>
            <a:r>
              <a:rPr lang="en-US" dirty="0" smtClean="0">
                <a:solidFill>
                  <a:srgbClr val="00B050"/>
                </a:solidFill>
                <a:latin typeface="Times New Roman" pitchFamily="18" charset="0"/>
                <a:cs typeface="Times New Roman" pitchFamily="18" charset="0"/>
              </a:rPr>
              <a:t> The alcoholic broth is added to generator.</a:t>
            </a:r>
          </a:p>
          <a:p>
            <a:pPr algn="just">
              <a:lnSpc>
                <a:spcPct val="110000"/>
              </a:lnSpc>
              <a:spcBef>
                <a:spcPts val="0"/>
              </a:spcBef>
              <a:buFont typeface="Wingdings" pitchFamily="2" charset="2"/>
              <a:buChar char="§"/>
            </a:pPr>
            <a:r>
              <a:rPr lang="en-US" dirty="0" smtClean="0">
                <a:solidFill>
                  <a:srgbClr val="C00000"/>
                </a:solidFill>
                <a:latin typeface="Times New Roman" pitchFamily="18" charset="0"/>
                <a:cs typeface="Times New Roman" pitchFamily="18" charset="0"/>
              </a:rPr>
              <a:t> The broth trickles down through the shavings so as to provide contact of the alcohol with the cells and consequent oxidation of the alcohol.</a:t>
            </a:r>
          </a:p>
          <a:p>
            <a:pPr algn="just">
              <a:lnSpc>
                <a:spcPct val="110000"/>
              </a:lnSpc>
              <a:spcBef>
                <a:spcPts val="0"/>
              </a:spcBef>
              <a:buFont typeface="Wingdings" pitchFamily="2" charset="2"/>
              <a:buChar char="§"/>
            </a:pPr>
            <a:r>
              <a:rPr lang="en-US" dirty="0" smtClean="0">
                <a:solidFill>
                  <a:schemeClr val="accent6">
                    <a:lumMod val="75000"/>
                  </a:schemeClr>
                </a:solidFill>
                <a:latin typeface="Times New Roman" pitchFamily="18" charset="0"/>
                <a:cs typeface="Times New Roman" pitchFamily="18" charset="0"/>
              </a:rPr>
              <a:t> Sterile air is introduced through the air inlet.</a:t>
            </a:r>
          </a:p>
          <a:p>
            <a:pPr algn="just">
              <a:lnSpc>
                <a:spcPct val="110000"/>
              </a:lnSpc>
              <a:spcBef>
                <a:spcPts val="0"/>
              </a:spcBef>
              <a:buFont typeface="Wingdings" pitchFamily="2" charset="2"/>
              <a:buChar char="§"/>
            </a:pPr>
            <a:r>
              <a:rPr lang="en-US" dirty="0" smtClean="0">
                <a:solidFill>
                  <a:schemeClr val="accent6">
                    <a:lumMod val="50000"/>
                  </a:schemeClr>
                </a:solidFill>
                <a:latin typeface="Times New Roman" pitchFamily="18" charset="0"/>
                <a:cs typeface="Times New Roman" pitchFamily="18" charset="0"/>
              </a:rPr>
              <a:t> The airflows freely in the beech wood shavings from bottom to the top of the generator.</a:t>
            </a:r>
          </a:p>
          <a:p>
            <a:pPr algn="just">
              <a:lnSpc>
                <a:spcPct val="110000"/>
              </a:lnSpc>
              <a:spcBef>
                <a:spcPts val="0"/>
              </a:spcBef>
              <a:buFont typeface="Wingdings" pitchFamily="2" charset="2"/>
              <a:buChar char="§"/>
            </a:pPr>
            <a:r>
              <a:rPr lang="en-US" dirty="0" smtClean="0">
                <a:solidFill>
                  <a:srgbClr val="7030A0"/>
                </a:solidFill>
                <a:latin typeface="Times New Roman" pitchFamily="18" charset="0"/>
                <a:cs typeface="Times New Roman" pitchFamily="18" charset="0"/>
              </a:rPr>
              <a:t> During this process heat is generated and temp is maintained to 32</a:t>
            </a:r>
            <a:r>
              <a:rPr lang="en-US" baseline="30000" dirty="0" smtClean="0">
                <a:solidFill>
                  <a:srgbClr val="7030A0"/>
                </a:solidFill>
                <a:latin typeface="Times New Roman" pitchFamily="18" charset="0"/>
                <a:cs typeface="Times New Roman" pitchFamily="18" charset="0"/>
              </a:rPr>
              <a:t>0</a:t>
            </a:r>
            <a:r>
              <a:rPr lang="en-US" dirty="0" smtClean="0">
                <a:solidFill>
                  <a:srgbClr val="7030A0"/>
                </a:solidFill>
                <a:latin typeface="Times New Roman" pitchFamily="18" charset="0"/>
                <a:cs typeface="Times New Roman" pitchFamily="18" charset="0"/>
              </a:rPr>
              <a:t>C by circulating water through tubular cooling coils at bottom.</a:t>
            </a:r>
            <a:endParaRPr lang="en-IN" dirty="0" smtClean="0">
              <a:solidFill>
                <a:srgbClr val="C00000"/>
              </a:solidFill>
              <a:latin typeface="Times New Roman" pitchFamily="18" charset="0"/>
              <a:cs typeface="Times New Roman" pitchFamily="18" charset="0"/>
            </a:endParaRPr>
          </a:p>
          <a:p>
            <a:pPr>
              <a:buNone/>
            </a:pPr>
            <a:endParaRPr lang="en-IN"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lnSpc>
                <a:spcPct val="110000"/>
              </a:lnSpc>
              <a:spcBef>
                <a:spcPts val="0"/>
              </a:spcBef>
              <a:buFont typeface="Wingdings" pitchFamily="2" charset="2"/>
              <a:buChar char="§"/>
            </a:pPr>
            <a:r>
              <a:rPr lang="en-US" dirty="0">
                <a:solidFill>
                  <a:srgbClr val="C00000"/>
                </a:solidFill>
                <a:latin typeface="Times New Roman" pitchFamily="18" charset="0"/>
                <a:cs typeface="Times New Roman" pitchFamily="18" charset="0"/>
              </a:rPr>
              <a:t>The alcoholic broth is recycled through the generator until the alcohol becomes completely oxidized and the standard quantity (15 %) of vinegar is obtained.</a:t>
            </a:r>
          </a:p>
          <a:p>
            <a:pPr algn="just">
              <a:lnSpc>
                <a:spcPct val="110000"/>
              </a:lnSpc>
              <a:spcBef>
                <a:spcPts val="0"/>
              </a:spcBef>
              <a:buFont typeface="Wingdings" pitchFamily="2" charset="2"/>
              <a:buChar char="§"/>
            </a:pPr>
            <a:r>
              <a:rPr lang="en-US" dirty="0" smtClean="0">
                <a:solidFill>
                  <a:srgbClr val="FF0000"/>
                </a:solidFill>
                <a:latin typeface="Times New Roman" pitchFamily="18" charset="0"/>
                <a:cs typeface="Times New Roman" pitchFamily="18" charset="0"/>
              </a:rPr>
              <a:t>Once </a:t>
            </a:r>
            <a:r>
              <a:rPr lang="en-US" dirty="0">
                <a:solidFill>
                  <a:srgbClr val="FF0000"/>
                </a:solidFill>
                <a:latin typeface="Times New Roman" pitchFamily="18" charset="0"/>
                <a:cs typeface="Times New Roman" pitchFamily="18" charset="0"/>
              </a:rPr>
              <a:t>satisfactory bacterial film has been accumulated on the supporting agent, the generator can be operated continuously for several   months or until contamination by the slime forming bacterium, </a:t>
            </a:r>
            <a:r>
              <a:rPr lang="en-US" b="1" i="1" dirty="0" err="1">
                <a:solidFill>
                  <a:srgbClr val="FF0000"/>
                </a:solidFill>
                <a:latin typeface="Times New Roman" pitchFamily="18" charset="0"/>
                <a:cs typeface="Times New Roman" pitchFamily="18" charset="0"/>
              </a:rPr>
              <a:t>Acetobacter</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xylinum</a:t>
            </a:r>
            <a:r>
              <a:rPr lang="en-US" dirty="0">
                <a:solidFill>
                  <a:srgbClr val="FF0000"/>
                </a:solidFill>
                <a:latin typeface="Times New Roman" pitchFamily="18" charset="0"/>
                <a:cs typeface="Times New Roman" pitchFamily="18" charset="0"/>
              </a:rPr>
              <a:t> becomes a problem.</a:t>
            </a:r>
            <a:endParaRPr lang="en-IN"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75480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marL="0" indent="0" algn="just">
              <a:buFont typeface="Wingdings" pitchFamily="2" charset="2"/>
              <a:buChar char="q"/>
            </a:pPr>
            <a:r>
              <a:rPr lang="en-US" b="1" u="sng" dirty="0" smtClean="0">
                <a:solidFill>
                  <a:srgbClr val="DF11C6"/>
                </a:solidFill>
                <a:latin typeface="Arial Rounded MT Bold" pitchFamily="34" charset="0"/>
              </a:rPr>
              <a:t>Further Processing Of Vinegar</a:t>
            </a:r>
            <a:r>
              <a:rPr lang="en-US" b="1" dirty="0" smtClean="0">
                <a:solidFill>
                  <a:srgbClr val="DF11C6"/>
                </a:solidFill>
                <a:latin typeface="Arial Rounded MT Bold" pitchFamily="34" charset="0"/>
              </a:rPr>
              <a:t>:-   </a:t>
            </a:r>
            <a:endParaRPr lang="en-IN" b="1" dirty="0" smtClean="0">
              <a:solidFill>
                <a:srgbClr val="DF11C6"/>
              </a:solidFill>
              <a:latin typeface="Arial Rounded MT Bold" pitchFamily="34" charset="0"/>
            </a:endParaRPr>
          </a:p>
          <a:p>
            <a:pPr algn="just">
              <a:buFont typeface="Wingdings" pitchFamily="2" charset="2"/>
              <a:buChar char="§"/>
            </a:pPr>
            <a:r>
              <a:rPr lang="en-IN" b="1" dirty="0" smtClean="0">
                <a:solidFill>
                  <a:srgbClr val="FF0000"/>
                </a:solidFill>
              </a:rPr>
              <a:t> </a:t>
            </a:r>
            <a:r>
              <a:rPr lang="en-US" dirty="0" smtClean="0">
                <a:solidFill>
                  <a:srgbClr val="FF0000"/>
                </a:solidFill>
                <a:latin typeface="Times New Roman" pitchFamily="18" charset="0"/>
                <a:cs typeface="Times New Roman" pitchFamily="18" charset="0"/>
              </a:rPr>
              <a:t>The vinegar produced in all methods is further processed in following way. </a:t>
            </a:r>
            <a:endParaRPr lang="en-IN" dirty="0" smtClean="0">
              <a:solidFill>
                <a:srgbClr val="FF0000"/>
              </a:solidFill>
              <a:latin typeface="Times New Roman" pitchFamily="18" charset="0"/>
              <a:cs typeface="Times New Roman" pitchFamily="18" charset="0"/>
            </a:endParaRPr>
          </a:p>
          <a:p>
            <a:pPr marL="0" indent="0" algn="just">
              <a:buNone/>
            </a:pPr>
            <a:r>
              <a:rPr lang="en-IN" dirty="0">
                <a:solidFill>
                  <a:srgbClr val="0070C0"/>
                </a:solidFill>
                <a:latin typeface="Times New Roman" pitchFamily="18" charset="0"/>
                <a:cs typeface="Times New Roman" pitchFamily="18" charset="0"/>
              </a:rPr>
              <a:t>	</a:t>
            </a:r>
            <a:r>
              <a:rPr lang="en-US" dirty="0" smtClean="0">
                <a:solidFill>
                  <a:srgbClr val="0000FF"/>
                </a:solidFill>
                <a:latin typeface="Times New Roman" pitchFamily="18" charset="0"/>
                <a:cs typeface="Times New Roman" pitchFamily="18" charset="0"/>
              </a:rPr>
              <a:t>1) </a:t>
            </a:r>
            <a:r>
              <a:rPr lang="en-US" b="1" dirty="0" smtClean="0">
                <a:solidFill>
                  <a:srgbClr val="0000FF"/>
                </a:solidFill>
                <a:latin typeface="Times New Roman" pitchFamily="18" charset="0"/>
                <a:cs typeface="Times New Roman" pitchFamily="18" charset="0"/>
              </a:rPr>
              <a:t>Storage</a:t>
            </a:r>
            <a:r>
              <a:rPr lang="en-US" dirty="0" smtClean="0">
                <a:solidFill>
                  <a:srgbClr val="0000FF"/>
                </a:solidFill>
                <a:latin typeface="Times New Roman" pitchFamily="18" charset="0"/>
                <a:cs typeface="Times New Roman" pitchFamily="18" charset="0"/>
              </a:rPr>
              <a:t>:- Vinegar is stored in barrels or tanks,   	for a year or longer</a:t>
            </a:r>
            <a:r>
              <a:rPr lang="en-US" dirty="0" smtClean="0">
                <a:solidFill>
                  <a:srgbClr val="0070C0"/>
                </a:solidFill>
                <a:latin typeface="Times New Roman" pitchFamily="18" charset="0"/>
                <a:cs typeface="Times New Roman" pitchFamily="18" charset="0"/>
              </a:rPr>
              <a:t>.</a:t>
            </a:r>
            <a:endParaRPr lang="en-IN" dirty="0" smtClean="0">
              <a:solidFill>
                <a:srgbClr val="0070C0"/>
              </a:solidFill>
              <a:latin typeface="Times New Roman" pitchFamily="18" charset="0"/>
              <a:cs typeface="Times New Roman" pitchFamily="18" charset="0"/>
            </a:endParaRPr>
          </a:p>
          <a:p>
            <a:pPr marL="0" indent="0" algn="just">
              <a:buNone/>
            </a:pPr>
            <a:r>
              <a:rPr lang="en-US" dirty="0" smtClean="0">
                <a:solidFill>
                  <a:srgbClr val="00B050"/>
                </a:solidFill>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2) </a:t>
            </a:r>
            <a:r>
              <a:rPr lang="en-US" b="1" dirty="0" smtClean="0">
                <a:solidFill>
                  <a:srgbClr val="FF0000"/>
                </a:solidFill>
                <a:latin typeface="Times New Roman" pitchFamily="18" charset="0"/>
                <a:cs typeface="Times New Roman" pitchFamily="18" charset="0"/>
              </a:rPr>
              <a:t>Aging</a:t>
            </a:r>
            <a:r>
              <a:rPr lang="en-US" dirty="0" smtClean="0">
                <a:solidFill>
                  <a:srgbClr val="FF0000"/>
                </a:solidFill>
                <a:latin typeface="Times New Roman" pitchFamily="18" charset="0"/>
                <a:cs typeface="Times New Roman" pitchFamily="18" charset="0"/>
              </a:rPr>
              <a:t>:- Aging takes place during storage. 	Aging improves flavor and clarity of vinegar.</a:t>
            </a:r>
            <a:endParaRPr lang="en-IN" dirty="0" smtClean="0">
              <a:solidFill>
                <a:srgbClr val="FF0000"/>
              </a:solidFill>
              <a:latin typeface="Times New Roman" pitchFamily="18" charset="0"/>
              <a:cs typeface="Times New Roman" pitchFamily="18" charset="0"/>
            </a:endParaRPr>
          </a:p>
          <a:p>
            <a:pPr marL="0" indent="0" algn="just">
              <a:buNone/>
            </a:pPr>
            <a:r>
              <a:rPr lang="en-US" dirty="0" smtClean="0">
                <a:solidFill>
                  <a:schemeClr val="accent6">
                    <a:lumMod val="50000"/>
                  </a:schemeClr>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3) </a:t>
            </a:r>
            <a:r>
              <a:rPr lang="en-US" b="1" dirty="0" smtClean="0">
                <a:solidFill>
                  <a:srgbClr val="002060"/>
                </a:solidFill>
                <a:latin typeface="Times New Roman" pitchFamily="18" charset="0"/>
                <a:cs typeface="Times New Roman" pitchFamily="18" charset="0"/>
              </a:rPr>
              <a:t>Clarification</a:t>
            </a:r>
            <a:r>
              <a:rPr lang="en-US" dirty="0" smtClean="0">
                <a:solidFill>
                  <a:srgbClr val="002060"/>
                </a:solidFill>
                <a:latin typeface="Times New Roman" pitchFamily="18" charset="0"/>
                <a:cs typeface="Times New Roman" pitchFamily="18" charset="0"/>
              </a:rPr>
              <a:t>:- Clarification of vinegar may 	be done by using filter aids or fining agents. </a:t>
            </a:r>
            <a:endParaRPr lang="en-IN" dirty="0">
              <a:solidFill>
                <a:srgbClr val="002060"/>
              </a:solidFill>
              <a:latin typeface="Times New Roman" pitchFamily="18" charset="0"/>
              <a:cs typeface="Times New Roman" pitchFamily="18" charset="0"/>
            </a:endParaRPr>
          </a:p>
          <a:p>
            <a:pPr marL="0" indent="0" algn="just">
              <a:buNone/>
            </a:pPr>
            <a:r>
              <a:rPr lang="en-US" dirty="0" smtClean="0">
                <a:solidFill>
                  <a:srgbClr val="0000FF"/>
                </a:solidFill>
                <a:latin typeface="Times New Roman" pitchFamily="18" charset="0"/>
                <a:cs typeface="Times New Roman" pitchFamily="18" charset="0"/>
              </a:rPr>
              <a:t>	4) </a:t>
            </a:r>
            <a:r>
              <a:rPr lang="en-US" b="1" dirty="0" smtClean="0">
                <a:solidFill>
                  <a:srgbClr val="0000FF"/>
                </a:solidFill>
                <a:latin typeface="Times New Roman" pitchFamily="18" charset="0"/>
                <a:cs typeface="Times New Roman" pitchFamily="18" charset="0"/>
              </a:rPr>
              <a:t>Bottling and Pasteurization:-</a:t>
            </a:r>
            <a:r>
              <a:rPr lang="en-US" dirty="0" smtClean="0">
                <a:solidFill>
                  <a:srgbClr val="0000FF"/>
                </a:solidFill>
                <a:latin typeface="Times New Roman" pitchFamily="18" charset="0"/>
                <a:cs typeface="Times New Roman" pitchFamily="18" charset="0"/>
              </a:rPr>
              <a:t> Clarified 	vinegar filled in bottles and tightly capped with 	cork to prevent entry of air.</a:t>
            </a:r>
          </a:p>
          <a:p>
            <a:pPr marL="0" indent="0" algn="just">
              <a:buNone/>
            </a:pPr>
            <a:r>
              <a:rPr lang="en-US" dirty="0" smtClean="0">
                <a:solidFill>
                  <a:srgbClr val="FF0000"/>
                </a:solidFill>
                <a:latin typeface="Times New Roman" pitchFamily="18" charset="0"/>
                <a:cs typeface="Times New Roman" pitchFamily="18" charset="0"/>
              </a:rPr>
              <a:t>	Bottled vinegar is then pasteurized by heating 	bottles at 60 to 66 </a:t>
            </a:r>
            <a:r>
              <a:rPr lang="en-US" baseline="30000" dirty="0" smtClean="0">
                <a:solidFill>
                  <a:srgbClr val="FF0000"/>
                </a:solidFill>
                <a:latin typeface="Times New Roman" pitchFamily="18" charset="0"/>
                <a:cs typeface="Times New Roman" pitchFamily="18" charset="0"/>
              </a:rPr>
              <a:t>0</a:t>
            </a:r>
            <a:r>
              <a:rPr lang="en-US" dirty="0" smtClean="0">
                <a:solidFill>
                  <a:srgbClr val="FF0000"/>
                </a:solidFill>
                <a:latin typeface="Times New Roman" pitchFamily="18" charset="0"/>
                <a:cs typeface="Times New Roman" pitchFamily="18" charset="0"/>
              </a:rPr>
              <a:t>C for about 30 min.</a:t>
            </a:r>
            <a:r>
              <a:rPr lang="en-US" b="1" dirty="0" smtClean="0">
                <a:solidFill>
                  <a:srgbClr val="FF0000"/>
                </a:solidFill>
                <a:latin typeface="Times New Roman" pitchFamily="18" charset="0"/>
                <a:cs typeface="Times New Roman" pitchFamily="18" charset="0"/>
              </a:rPr>
              <a:t> </a:t>
            </a:r>
            <a:endParaRPr lang="en-IN" dirty="0" smtClean="0">
              <a:solidFill>
                <a:srgbClr val="FF0000"/>
              </a:solidFill>
              <a:latin typeface="Times New Roman" pitchFamily="18" charset="0"/>
              <a:cs typeface="Times New Roman" pitchFamily="18" charset="0"/>
            </a:endParaRPr>
          </a:p>
          <a:p>
            <a:pPr marL="0" indent="0" algn="just"/>
            <a:endParaRPr lang="en-IN"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40943"/>
            <a:ext cx="91440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
                <a:srgbClr val="FF0000"/>
              </a:buClr>
              <a:buSzTx/>
            </a:pPr>
            <a:r>
              <a:rPr kumimoji="0" lang="en-US" sz="2400" b="1" i="0" u="sng" strike="noStrike" cap="none" normalizeH="0" baseline="0" dirty="0" smtClean="0">
                <a:ln>
                  <a:noFill/>
                </a:ln>
                <a:solidFill>
                  <a:srgbClr val="00B0F0"/>
                </a:solidFill>
                <a:effectLst/>
                <a:latin typeface="Arial Rounded MT Bold" pitchFamily="34" charset="0"/>
                <a:ea typeface="Times New Roman" pitchFamily="18" charset="0"/>
                <a:cs typeface="Arial" pitchFamily="34" charset="0"/>
              </a:rPr>
              <a:t>INDUSTRIAL  PRODUCTION OF VINEGAR (ACETIC ACID</a:t>
            </a:r>
            <a:r>
              <a:rPr kumimoji="0" lang="en-US" sz="2900" b="1" i="0" u="none" strike="noStrike" cap="none" normalizeH="0" baseline="0" dirty="0" smtClean="0">
                <a:ln>
                  <a:noFill/>
                </a:ln>
                <a:solidFill>
                  <a:srgbClr val="00B0F0"/>
                </a:solidFill>
                <a:effectLst/>
                <a:latin typeface="+mj-lt"/>
                <a:ea typeface="Times New Roman" pitchFamily="18" charset="0"/>
                <a:cs typeface="Arial" pitchFamily="34" charset="0"/>
              </a:rPr>
              <a:t>)</a:t>
            </a:r>
          </a:p>
          <a:p>
            <a:pPr marL="457200" marR="0" lvl="0" indent="-457200" algn="just" defTabSz="914400" rtl="0" eaLnBrk="1" fontAlgn="base" latinLnBrk="0" hangingPunct="1">
              <a:lnSpc>
                <a:spcPct val="100000"/>
              </a:lnSpc>
              <a:spcBef>
                <a:spcPct val="0"/>
              </a:spcBef>
              <a:spcAft>
                <a:spcPct val="0"/>
              </a:spcAft>
              <a:buSzTx/>
              <a:buFont typeface="Wingdings" pitchFamily="2" charset="2"/>
              <a:buChar char="§"/>
            </a:pPr>
            <a:r>
              <a:rPr kumimoji="0" lang="en-US" sz="29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Vinegar fermentation is one of the oldest fermentation known to man.</a:t>
            </a:r>
          </a:p>
          <a:p>
            <a:pPr marL="457200" marR="0" lvl="0" indent="-457200" algn="just" defTabSz="914400" rtl="0" eaLnBrk="1" fontAlgn="base" latinLnBrk="0" hangingPunct="1">
              <a:lnSpc>
                <a:spcPct val="100000"/>
              </a:lnSpc>
              <a:spcBef>
                <a:spcPct val="0"/>
              </a:spcBef>
              <a:spcAft>
                <a:spcPct val="0"/>
              </a:spcAft>
              <a:buSzTx/>
              <a:buFont typeface="Wingdings" pitchFamily="2" charset="2"/>
              <a:buChar char="§"/>
            </a:pPr>
            <a:r>
              <a:rPr kumimoji="0" lang="en-US" sz="29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It occurs naturally as an unwanted spoilage of wines. Vinegar means the “ </a:t>
            </a:r>
            <a:r>
              <a:rPr kumimoji="0" lang="en-US" sz="29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Sour wines</a:t>
            </a:r>
            <a:r>
              <a:rPr kumimoji="0" lang="en-US" sz="29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and may be defined as a food product containing not less than 4</a:t>
            </a:r>
            <a:r>
              <a:rPr kumimoji="0" lang="en-US" sz="2900" b="1"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gm. of acetic acid per 100 ml</a:t>
            </a:r>
            <a:r>
              <a:rPr kumimoji="0" lang="en-US" sz="29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and in addition it posses flavor characteristics.</a:t>
            </a:r>
          </a:p>
          <a:p>
            <a:pPr marL="0" marR="0" lvl="0" indent="0" algn="just" defTabSz="914400" rtl="0" eaLnBrk="1" fontAlgn="base" latinLnBrk="0" hangingPunct="1">
              <a:lnSpc>
                <a:spcPct val="100000"/>
              </a:lnSpc>
              <a:spcBef>
                <a:spcPct val="0"/>
              </a:spcBef>
              <a:spcAft>
                <a:spcPct val="0"/>
              </a:spcAft>
              <a:buClr>
                <a:srgbClr val="FF0000"/>
              </a:buClr>
              <a:buSzTx/>
              <a:buFont typeface="Wingdings" pitchFamily="2" charset="2"/>
              <a:buChar char="q"/>
            </a:pPr>
            <a:r>
              <a:rPr kumimoji="0" lang="en-US" sz="2900" b="1" i="0" u="sng"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COMPOSITION OF VINEGAR</a:t>
            </a:r>
            <a:r>
              <a:rPr kumimoji="0" lang="en-US" sz="2900" b="0" i="0" u="none" strike="noStrike" cap="none" normalizeH="0" baseline="0" dirty="0" smtClean="0">
                <a:ln>
                  <a:noFill/>
                </a:ln>
                <a:solidFill>
                  <a:schemeClr val="accent6">
                    <a:lumMod val="50000"/>
                  </a:schemeClr>
                </a:solidFill>
                <a:effectLst/>
                <a:latin typeface="Times New Roman" pitchFamily="18" charset="0"/>
                <a:ea typeface="Times New Roman" pitchFamily="18" charset="0"/>
                <a:cs typeface="Times New Roman" pitchFamily="18" charset="0"/>
              </a:rPr>
              <a:t> -  </a:t>
            </a:r>
            <a:endParaRPr lang="en-US" sz="2900" dirty="0">
              <a:solidFill>
                <a:schemeClr val="accent6">
                  <a:lumMod val="50000"/>
                </a:schemeClr>
              </a:solidFill>
              <a:latin typeface="Times New Roman" pitchFamily="18" charset="0"/>
              <a:ea typeface="Times New Roman" pitchFamily="18" charset="0"/>
              <a:cs typeface="Times New Roman" pitchFamily="18" charset="0"/>
            </a:endParaRPr>
          </a:p>
          <a:p>
            <a:pPr marL="457200" marR="0" lvl="0" indent="-457200" algn="just" defTabSz="914400" rtl="0" eaLnBrk="1" fontAlgn="base" latinLnBrk="0" hangingPunct="1">
              <a:lnSpc>
                <a:spcPct val="100000"/>
              </a:lnSpc>
              <a:spcBef>
                <a:spcPct val="0"/>
              </a:spcBef>
              <a:spcAft>
                <a:spcPct val="0"/>
              </a:spcAft>
              <a:buSzTx/>
              <a:buFont typeface="Wingdings" pitchFamily="2" charset="2"/>
              <a:buChar char="§"/>
            </a:pPr>
            <a:r>
              <a:rPr kumimoji="0" lang="en-US" sz="29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Composition of vinegar depends on nature of raw materials, fermentation conditions, aging &amp; storage process.</a:t>
            </a:r>
          </a:p>
          <a:p>
            <a:pPr marL="457200" marR="0" lvl="0" indent="-457200" algn="just" defTabSz="914400" rtl="0" eaLnBrk="1" fontAlgn="base" latinLnBrk="0" hangingPunct="1">
              <a:lnSpc>
                <a:spcPct val="100000"/>
              </a:lnSpc>
              <a:spcBef>
                <a:spcPct val="0"/>
              </a:spcBef>
              <a:spcAft>
                <a:spcPct val="0"/>
              </a:spcAft>
              <a:buSzTx/>
              <a:buFont typeface="Wingdings" pitchFamily="2" charset="2"/>
              <a:buChar char="§"/>
            </a:pPr>
            <a:r>
              <a:rPr kumimoji="0" lang="en-US" sz="29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Cidar</a:t>
            </a:r>
            <a:r>
              <a:rPr kumimoji="0" lang="en-US" sz="29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vinegar contains about 4 gm. of acetic acid per 100 ml of vinegar and small amount of alcohol, glycerol, esters, reducing sugars, </a:t>
            </a:r>
            <a:r>
              <a:rPr kumimoji="0" lang="en-US" sz="2900" b="0" i="0" u="none" strike="noStrike" cap="none" normalizeH="0" baseline="0" dirty="0" err="1" smtClean="0">
                <a:ln>
                  <a:noFill/>
                </a:ln>
                <a:solidFill>
                  <a:srgbClr val="7030A0"/>
                </a:solidFill>
                <a:effectLst/>
                <a:latin typeface="Times New Roman" pitchFamily="18" charset="0"/>
                <a:ea typeface="Times New Roman" pitchFamily="18" charset="0"/>
                <a:cs typeface="Times New Roman" pitchFamily="18" charset="0"/>
              </a:rPr>
              <a:t>pentosans</a:t>
            </a:r>
            <a:r>
              <a:rPr kumimoji="0" lang="en-US" sz="29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salts etc. </a:t>
            </a:r>
            <a:endParaRPr kumimoji="0" lang="en-US" sz="2900" b="0"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29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lgn="just">
              <a:lnSpc>
                <a:spcPct val="110000"/>
              </a:lnSpc>
              <a:spcBef>
                <a:spcPts val="0"/>
              </a:spcBef>
              <a:buFont typeface="Wingdings" pitchFamily="2" charset="2"/>
              <a:buChar char="q"/>
            </a:pPr>
            <a:r>
              <a:rPr lang="en-US" b="1" u="sng" dirty="0" smtClean="0">
                <a:solidFill>
                  <a:srgbClr val="00B0F0"/>
                </a:solidFill>
                <a:latin typeface="Arial Rounded MT Bold" pitchFamily="34" charset="0"/>
              </a:rPr>
              <a:t>CLASSIFICATION</a:t>
            </a:r>
            <a:r>
              <a:rPr lang="en-US" dirty="0" smtClean="0">
                <a:solidFill>
                  <a:srgbClr val="00B0F0"/>
                </a:solidFill>
                <a:latin typeface="Arial Rounded MT Bold" pitchFamily="34" charset="0"/>
              </a:rPr>
              <a:t> </a:t>
            </a:r>
            <a:r>
              <a:rPr lang="en-US" dirty="0">
                <a:solidFill>
                  <a:srgbClr val="00B0F0"/>
                </a:solidFill>
                <a:latin typeface="Arial Rounded MT Bold" pitchFamily="34" charset="0"/>
              </a:rPr>
              <a:t>– </a:t>
            </a:r>
            <a:endParaRPr lang="en-IN" dirty="0" smtClean="0">
              <a:solidFill>
                <a:srgbClr val="00B0F0"/>
              </a:solidFill>
              <a:latin typeface="Arial Rounded MT Bold" pitchFamily="34" charset="0"/>
            </a:endParaRPr>
          </a:p>
          <a:p>
            <a:pPr algn="just">
              <a:lnSpc>
                <a:spcPct val="110000"/>
              </a:lnSpc>
              <a:spcBef>
                <a:spcPts val="0"/>
              </a:spcBef>
              <a:buFont typeface="Wingdings" pitchFamily="2" charset="2"/>
              <a:buChar char="§"/>
            </a:pPr>
            <a:r>
              <a:rPr lang="en-US" dirty="0" smtClean="0">
                <a:solidFill>
                  <a:srgbClr val="FF0000"/>
                </a:solidFill>
                <a:latin typeface="Times New Roman" pitchFamily="18" charset="0"/>
                <a:cs typeface="Times New Roman" pitchFamily="18" charset="0"/>
              </a:rPr>
              <a:t>Vinegar </a:t>
            </a:r>
            <a:r>
              <a:rPr lang="en-US" dirty="0">
                <a:solidFill>
                  <a:srgbClr val="FF0000"/>
                </a:solidFill>
                <a:latin typeface="Times New Roman" pitchFamily="18" charset="0"/>
                <a:cs typeface="Times New Roman" pitchFamily="18" charset="0"/>
              </a:rPr>
              <a:t>may be prepared from apples, grapes, malt etc and accordingly classified as follows – </a:t>
            </a:r>
            <a:endParaRPr lang="en-IN" dirty="0" smtClean="0">
              <a:solidFill>
                <a:srgbClr val="FF0000"/>
              </a:solidFill>
              <a:latin typeface="Times New Roman" pitchFamily="18" charset="0"/>
              <a:cs typeface="Times New Roman" pitchFamily="18" charset="0"/>
            </a:endParaRPr>
          </a:p>
          <a:p>
            <a:pPr algn="just">
              <a:lnSpc>
                <a:spcPct val="110000"/>
              </a:lnSpc>
              <a:spcBef>
                <a:spcPts val="0"/>
              </a:spcBef>
              <a:buFont typeface="Wingdings" pitchFamily="2" charset="2"/>
              <a:buChar char="§"/>
            </a:pPr>
            <a:r>
              <a:rPr lang="en-IN" b="1" dirty="0">
                <a:latin typeface="Times New Roman" pitchFamily="18" charset="0"/>
                <a:cs typeface="Times New Roman" pitchFamily="18" charset="0"/>
              </a:rPr>
              <a:t> </a:t>
            </a:r>
            <a:r>
              <a:rPr lang="en-US" b="1" dirty="0" err="1" smtClean="0">
                <a:solidFill>
                  <a:srgbClr val="00B050"/>
                </a:solidFill>
                <a:latin typeface="Times New Roman" pitchFamily="18" charset="0"/>
                <a:cs typeface="Times New Roman" pitchFamily="18" charset="0"/>
              </a:rPr>
              <a:t>Cidar</a:t>
            </a:r>
            <a:r>
              <a:rPr lang="en-US" b="1" dirty="0" smtClean="0">
                <a:solidFill>
                  <a:srgbClr val="00B050"/>
                </a:solidFill>
                <a:latin typeface="Times New Roman" pitchFamily="18" charset="0"/>
                <a:cs typeface="Times New Roman" pitchFamily="18" charset="0"/>
              </a:rPr>
              <a:t> </a:t>
            </a:r>
            <a:r>
              <a:rPr lang="en-US" b="1" dirty="0">
                <a:solidFill>
                  <a:srgbClr val="00B050"/>
                </a:solidFill>
                <a:latin typeface="Times New Roman" pitchFamily="18" charset="0"/>
                <a:cs typeface="Times New Roman" pitchFamily="18" charset="0"/>
              </a:rPr>
              <a:t>vinegar</a:t>
            </a:r>
            <a:r>
              <a:rPr lang="en-US" dirty="0">
                <a:solidFill>
                  <a:srgbClr val="00B050"/>
                </a:solidFill>
                <a:latin typeface="Times New Roman" pitchFamily="18" charset="0"/>
                <a:cs typeface="Times New Roman" pitchFamily="18" charset="0"/>
              </a:rPr>
              <a:t>  - The vinegar made by alcoholic and subsequent acetous fermentation of apple </a:t>
            </a:r>
            <a:r>
              <a:rPr lang="en-US" dirty="0" smtClean="0">
                <a:solidFill>
                  <a:srgbClr val="00B050"/>
                </a:solidFill>
                <a:latin typeface="Times New Roman" pitchFamily="18" charset="0"/>
                <a:cs typeface="Times New Roman" pitchFamily="18" charset="0"/>
              </a:rPr>
              <a:t>juice.</a:t>
            </a:r>
            <a:endParaRPr lang="en-IN" dirty="0" smtClean="0">
              <a:solidFill>
                <a:srgbClr val="00B050"/>
              </a:solidFill>
              <a:latin typeface="Times New Roman" pitchFamily="18" charset="0"/>
              <a:cs typeface="Times New Roman" pitchFamily="18" charset="0"/>
            </a:endParaRPr>
          </a:p>
          <a:p>
            <a:pPr algn="just">
              <a:lnSpc>
                <a:spcPct val="110000"/>
              </a:lnSpc>
              <a:spcBef>
                <a:spcPts val="0"/>
              </a:spcBef>
              <a:buFont typeface="Wingdings" pitchFamily="2" charset="2"/>
              <a:buChar char="§"/>
            </a:pPr>
            <a:r>
              <a:rPr lang="en-IN" b="1" dirty="0">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Wine </a:t>
            </a:r>
            <a:r>
              <a:rPr lang="en-US" b="1" dirty="0">
                <a:solidFill>
                  <a:srgbClr val="002060"/>
                </a:solidFill>
                <a:latin typeface="Times New Roman" pitchFamily="18" charset="0"/>
                <a:cs typeface="Times New Roman" pitchFamily="18" charset="0"/>
              </a:rPr>
              <a:t>vinegar</a:t>
            </a:r>
            <a:r>
              <a:rPr lang="en-US" dirty="0">
                <a:solidFill>
                  <a:srgbClr val="002060"/>
                </a:solidFill>
                <a:latin typeface="Times New Roman" pitchFamily="18" charset="0"/>
                <a:cs typeface="Times New Roman" pitchFamily="18" charset="0"/>
              </a:rPr>
              <a:t> - The vinegar made by alcoholic and subsequent acetous fermentation of grape </a:t>
            </a:r>
            <a:r>
              <a:rPr lang="en-US" dirty="0" smtClean="0">
                <a:solidFill>
                  <a:srgbClr val="002060"/>
                </a:solidFill>
                <a:latin typeface="Times New Roman" pitchFamily="18" charset="0"/>
                <a:cs typeface="Times New Roman" pitchFamily="18" charset="0"/>
              </a:rPr>
              <a:t>juice.</a:t>
            </a:r>
            <a:endParaRPr lang="en-IN" dirty="0" smtClean="0">
              <a:solidFill>
                <a:srgbClr val="002060"/>
              </a:solidFill>
              <a:latin typeface="Times New Roman" pitchFamily="18" charset="0"/>
              <a:cs typeface="Times New Roman" pitchFamily="18" charset="0"/>
            </a:endParaRPr>
          </a:p>
          <a:p>
            <a:pPr algn="just">
              <a:lnSpc>
                <a:spcPct val="110000"/>
              </a:lnSpc>
              <a:spcBef>
                <a:spcPts val="0"/>
              </a:spcBef>
              <a:buFont typeface="Wingdings" pitchFamily="2" charset="2"/>
              <a:buChar char="§"/>
            </a:pPr>
            <a:r>
              <a:rPr lang="en-IN" b="1" dirty="0">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Malt </a:t>
            </a:r>
            <a:r>
              <a:rPr lang="en-US" b="1" dirty="0">
                <a:solidFill>
                  <a:srgbClr val="7030A0"/>
                </a:solidFill>
                <a:latin typeface="Times New Roman" pitchFamily="18" charset="0"/>
                <a:cs typeface="Times New Roman" pitchFamily="18" charset="0"/>
              </a:rPr>
              <a:t>vinegar</a:t>
            </a:r>
            <a:r>
              <a:rPr lang="en-US" dirty="0">
                <a:solidFill>
                  <a:srgbClr val="7030A0"/>
                </a:solidFill>
                <a:latin typeface="Times New Roman" pitchFamily="18" charset="0"/>
                <a:cs typeface="Times New Roman" pitchFamily="18" charset="0"/>
              </a:rPr>
              <a:t>  - The vinegar made by alcoholic and subsequent acetous fermentation of barley malt or </a:t>
            </a:r>
            <a:r>
              <a:rPr lang="en-US" dirty="0" smtClean="0">
                <a:solidFill>
                  <a:srgbClr val="7030A0"/>
                </a:solidFill>
                <a:latin typeface="Times New Roman" pitchFamily="18" charset="0"/>
                <a:cs typeface="Times New Roman" pitchFamily="18" charset="0"/>
              </a:rPr>
              <a:t>cereals.</a:t>
            </a:r>
            <a:endParaRPr lang="en-IN" dirty="0" smtClean="0">
              <a:solidFill>
                <a:srgbClr val="7030A0"/>
              </a:solidFill>
              <a:latin typeface="Times New Roman" pitchFamily="18" charset="0"/>
              <a:cs typeface="Times New Roman" pitchFamily="18" charset="0"/>
            </a:endParaRPr>
          </a:p>
          <a:p>
            <a:pPr algn="just">
              <a:lnSpc>
                <a:spcPct val="110000"/>
              </a:lnSpc>
              <a:spcBef>
                <a:spcPts val="0"/>
              </a:spcBef>
              <a:buFont typeface="Wingdings" pitchFamily="2" charset="2"/>
              <a:buChar char="§"/>
            </a:pPr>
            <a:r>
              <a:rPr lang="en-IN" b="1" dirty="0">
                <a:latin typeface="Times New Roman" pitchFamily="18" charset="0"/>
                <a:cs typeface="Times New Roman" pitchFamily="18" charset="0"/>
              </a:rPr>
              <a:t> </a:t>
            </a:r>
            <a:r>
              <a:rPr lang="en-US" b="1" dirty="0" smtClean="0">
                <a:solidFill>
                  <a:schemeClr val="accent6">
                    <a:lumMod val="50000"/>
                  </a:schemeClr>
                </a:solidFill>
                <a:latin typeface="Times New Roman" pitchFamily="18" charset="0"/>
                <a:cs typeface="Times New Roman" pitchFamily="18" charset="0"/>
              </a:rPr>
              <a:t>Molasses </a:t>
            </a:r>
            <a:r>
              <a:rPr lang="en-US" b="1" dirty="0">
                <a:solidFill>
                  <a:schemeClr val="accent6">
                    <a:lumMod val="50000"/>
                  </a:schemeClr>
                </a:solidFill>
                <a:latin typeface="Times New Roman" pitchFamily="18" charset="0"/>
                <a:cs typeface="Times New Roman" pitchFamily="18" charset="0"/>
              </a:rPr>
              <a:t>vinegar / sugar vinegar</a:t>
            </a:r>
            <a:r>
              <a:rPr lang="en-US" dirty="0">
                <a:solidFill>
                  <a:schemeClr val="accent6">
                    <a:lumMod val="50000"/>
                  </a:schemeClr>
                </a:solidFill>
                <a:latin typeface="Times New Roman" pitchFamily="18" charset="0"/>
                <a:cs typeface="Times New Roman" pitchFamily="18" charset="0"/>
              </a:rPr>
              <a:t> - The vinegar made by alcoholic and subsequent acetous fermentation of sugar syrup or </a:t>
            </a:r>
            <a:r>
              <a:rPr lang="en-US" dirty="0" smtClean="0">
                <a:solidFill>
                  <a:schemeClr val="accent6">
                    <a:lumMod val="50000"/>
                  </a:schemeClr>
                </a:solidFill>
                <a:latin typeface="Times New Roman" pitchFamily="18" charset="0"/>
                <a:cs typeface="Times New Roman" pitchFamily="18" charset="0"/>
              </a:rPr>
              <a:t>molasses.</a:t>
            </a:r>
            <a:endParaRPr lang="en-IN" dirty="0" smtClean="0">
              <a:solidFill>
                <a:schemeClr val="accent6">
                  <a:lumMod val="50000"/>
                </a:schemeClr>
              </a:solidFill>
              <a:latin typeface="Times New Roman" pitchFamily="18" charset="0"/>
              <a:cs typeface="Times New Roman" pitchFamily="18" charset="0"/>
            </a:endParaRPr>
          </a:p>
          <a:p>
            <a:pPr algn="just">
              <a:lnSpc>
                <a:spcPct val="110000"/>
              </a:lnSpc>
              <a:spcBef>
                <a:spcPts val="0"/>
              </a:spcBef>
              <a:buFont typeface="Wingdings" pitchFamily="2" charset="2"/>
              <a:buChar char="§"/>
            </a:pPr>
            <a:r>
              <a:rPr lang="en-IN" b="1" dirty="0">
                <a:solidFill>
                  <a:schemeClr val="accent6">
                    <a:lumMod val="75000"/>
                  </a:schemeClr>
                </a:solidFill>
                <a:latin typeface="Times New Roman" pitchFamily="18" charset="0"/>
                <a:cs typeface="Times New Roman" pitchFamily="18" charset="0"/>
              </a:rPr>
              <a:t> </a:t>
            </a:r>
            <a:r>
              <a:rPr lang="en-US" b="1" dirty="0" smtClean="0">
                <a:solidFill>
                  <a:schemeClr val="accent6">
                    <a:lumMod val="75000"/>
                  </a:schemeClr>
                </a:solidFill>
                <a:latin typeface="Times New Roman" pitchFamily="18" charset="0"/>
                <a:cs typeface="Times New Roman" pitchFamily="18" charset="0"/>
              </a:rPr>
              <a:t>Spirit </a:t>
            </a:r>
            <a:r>
              <a:rPr lang="en-US" b="1" dirty="0">
                <a:solidFill>
                  <a:schemeClr val="accent6">
                    <a:lumMod val="75000"/>
                  </a:schemeClr>
                </a:solidFill>
                <a:latin typeface="Times New Roman" pitchFamily="18" charset="0"/>
                <a:cs typeface="Times New Roman" pitchFamily="18" charset="0"/>
              </a:rPr>
              <a:t>vinegar / distilled vinegar</a:t>
            </a:r>
            <a:r>
              <a:rPr lang="en-US" dirty="0">
                <a:solidFill>
                  <a:schemeClr val="accent6">
                    <a:lumMod val="75000"/>
                  </a:schemeClr>
                </a:solidFill>
                <a:latin typeface="Times New Roman" pitchFamily="18" charset="0"/>
                <a:cs typeface="Times New Roman" pitchFamily="18" charset="0"/>
              </a:rPr>
              <a:t> - The vinegar made by the acetous fermentation of dilute distilled alcohol.</a:t>
            </a:r>
            <a:endParaRPr lang="en-IN" dirty="0">
              <a:solidFill>
                <a:schemeClr val="accent6">
                  <a:lumMod val="75000"/>
                </a:schemeClr>
              </a:solidFill>
              <a:latin typeface="Times New Roman" pitchFamily="18" charset="0"/>
              <a:cs typeface="Times New Roman" pitchFamily="18" charset="0"/>
            </a:endParaRPr>
          </a:p>
          <a:p>
            <a:pPr>
              <a:buNone/>
            </a:pP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marL="0" indent="0" algn="just">
              <a:lnSpc>
                <a:spcPct val="120000"/>
              </a:lnSpc>
              <a:spcBef>
                <a:spcPts val="0"/>
              </a:spcBef>
              <a:buFont typeface="Wingdings" pitchFamily="2" charset="2"/>
              <a:buChar char="q"/>
            </a:pPr>
            <a:r>
              <a:rPr lang="en-US" b="1" u="sng" dirty="0" smtClean="0">
                <a:solidFill>
                  <a:srgbClr val="00B0F0"/>
                </a:solidFill>
                <a:latin typeface="Arial Rounded MT Bold" pitchFamily="34" charset="0"/>
              </a:rPr>
              <a:t>VINEGAR </a:t>
            </a:r>
            <a:r>
              <a:rPr lang="en-US" b="1" u="sng" dirty="0">
                <a:solidFill>
                  <a:srgbClr val="00B0F0"/>
                </a:solidFill>
                <a:latin typeface="Arial Rounded MT Bold" pitchFamily="34" charset="0"/>
              </a:rPr>
              <a:t>PRODUCTION</a:t>
            </a:r>
            <a:r>
              <a:rPr lang="en-US" dirty="0">
                <a:solidFill>
                  <a:srgbClr val="00B0F0"/>
                </a:solidFill>
                <a:latin typeface="Arial Rounded MT Bold" pitchFamily="34" charset="0"/>
              </a:rPr>
              <a:t> </a:t>
            </a:r>
            <a:r>
              <a:rPr lang="en-US" dirty="0" smtClean="0">
                <a:solidFill>
                  <a:srgbClr val="00B0F0"/>
                </a:solidFill>
                <a:latin typeface="Arial Rounded MT Bold" pitchFamily="34" charset="0"/>
              </a:rPr>
              <a:t>–</a:t>
            </a:r>
            <a:endParaRPr lang="en-IN" dirty="0" smtClean="0">
              <a:solidFill>
                <a:srgbClr val="00B0F0"/>
              </a:solidFill>
              <a:latin typeface="Arial Rounded MT Bold" pitchFamily="34" charset="0"/>
            </a:endParaRPr>
          </a:p>
          <a:p>
            <a:pPr marL="0" indent="0" algn="just">
              <a:lnSpc>
                <a:spcPct val="120000"/>
              </a:lnSpc>
              <a:spcBef>
                <a:spcPts val="0"/>
              </a:spcBef>
              <a:buNone/>
            </a:pPr>
            <a:r>
              <a:rPr lang="en-IN" dirty="0">
                <a:solidFill>
                  <a:srgbClr val="00B0F0"/>
                </a:solidFill>
              </a:rPr>
              <a:t>	</a:t>
            </a:r>
            <a:r>
              <a:rPr lang="en-US" dirty="0" smtClean="0">
                <a:solidFill>
                  <a:srgbClr val="FF0000"/>
                </a:solidFill>
                <a:latin typeface="Times New Roman" pitchFamily="18" charset="0"/>
                <a:cs typeface="Times New Roman" pitchFamily="18" charset="0"/>
              </a:rPr>
              <a:t>The </a:t>
            </a:r>
            <a:r>
              <a:rPr lang="en-US" dirty="0">
                <a:solidFill>
                  <a:srgbClr val="FF0000"/>
                </a:solidFill>
                <a:latin typeface="Times New Roman" pitchFamily="18" charset="0"/>
                <a:cs typeface="Times New Roman" pitchFamily="18" charset="0"/>
              </a:rPr>
              <a:t>production of vinegar requires two </a:t>
            </a:r>
            <a:r>
              <a:rPr lang="en-US" dirty="0" smtClean="0">
                <a:solidFill>
                  <a:srgbClr val="FF0000"/>
                </a:solidFill>
                <a:latin typeface="Times New Roman" pitchFamily="18" charset="0"/>
                <a:cs typeface="Times New Roman" pitchFamily="18" charset="0"/>
              </a:rPr>
              <a:t>fermentations</a:t>
            </a:r>
            <a:endParaRPr lang="en-IN" dirty="0" smtClean="0">
              <a:solidFill>
                <a:srgbClr val="FF0000"/>
              </a:solidFill>
              <a:latin typeface="Times New Roman" pitchFamily="18" charset="0"/>
              <a:cs typeface="Times New Roman" pitchFamily="18" charset="0"/>
            </a:endParaRPr>
          </a:p>
          <a:p>
            <a:pPr algn="just">
              <a:lnSpc>
                <a:spcPct val="120000"/>
              </a:lnSpc>
              <a:spcBef>
                <a:spcPts val="0"/>
              </a:spcBef>
              <a:buFont typeface="Wingdings" pitchFamily="2" charset="2"/>
              <a:buChar char="§"/>
            </a:pPr>
            <a:r>
              <a:rPr lang="en-IN" b="1" u="sng" dirty="0">
                <a:solidFill>
                  <a:srgbClr val="00B050"/>
                </a:solidFill>
                <a:latin typeface="Times New Roman" pitchFamily="18" charset="0"/>
                <a:cs typeface="Times New Roman" pitchFamily="18" charset="0"/>
              </a:rPr>
              <a:t> </a:t>
            </a:r>
            <a:r>
              <a:rPr lang="en-US" b="1" u="sng" dirty="0" smtClean="0">
                <a:solidFill>
                  <a:srgbClr val="00B050"/>
                </a:solidFill>
                <a:latin typeface="Times New Roman" pitchFamily="18" charset="0"/>
                <a:cs typeface="Times New Roman" pitchFamily="18" charset="0"/>
              </a:rPr>
              <a:t>Alcoholic </a:t>
            </a:r>
            <a:r>
              <a:rPr lang="en-US" b="1" u="sng" dirty="0">
                <a:solidFill>
                  <a:srgbClr val="00B050"/>
                </a:solidFill>
                <a:latin typeface="Times New Roman" pitchFamily="18" charset="0"/>
                <a:cs typeface="Times New Roman" pitchFamily="18" charset="0"/>
              </a:rPr>
              <a:t>fermentation</a:t>
            </a:r>
            <a:r>
              <a:rPr lang="en-US" dirty="0">
                <a:solidFill>
                  <a:srgbClr val="00B050"/>
                </a:solidFill>
                <a:latin typeface="Times New Roman" pitchFamily="18" charset="0"/>
                <a:cs typeface="Times New Roman" pitchFamily="18" charset="0"/>
              </a:rPr>
              <a:t> – This is the anaerobic fermentation in which ethanol is produced from sugar by </a:t>
            </a:r>
            <a:r>
              <a:rPr lang="en-US" dirty="0" smtClean="0">
                <a:solidFill>
                  <a:srgbClr val="00B050"/>
                </a:solidFill>
                <a:latin typeface="Times New Roman" pitchFamily="18" charset="0"/>
                <a:cs typeface="Times New Roman" pitchFamily="18" charset="0"/>
              </a:rPr>
              <a:t>utilizing </a:t>
            </a:r>
            <a:r>
              <a:rPr lang="en-US" dirty="0">
                <a:solidFill>
                  <a:srgbClr val="00B050"/>
                </a:solidFill>
                <a:latin typeface="Times New Roman" pitchFamily="18" charset="0"/>
                <a:cs typeface="Times New Roman" pitchFamily="18" charset="0"/>
              </a:rPr>
              <a:t>the species of yeast </a:t>
            </a:r>
            <a:r>
              <a:rPr lang="en-US" b="1" i="1" dirty="0">
                <a:solidFill>
                  <a:srgbClr val="00B050"/>
                </a:solidFill>
                <a:latin typeface="Times New Roman" pitchFamily="18" charset="0"/>
                <a:cs typeface="Times New Roman" pitchFamily="18" charset="0"/>
              </a:rPr>
              <a:t>Saccharomyces </a:t>
            </a:r>
            <a:r>
              <a:rPr lang="en-US" b="1" i="1" dirty="0" err="1">
                <a:solidFill>
                  <a:srgbClr val="00B050"/>
                </a:solidFill>
                <a:latin typeface="Times New Roman" pitchFamily="18" charset="0"/>
                <a:cs typeface="Times New Roman" pitchFamily="18" charset="0"/>
              </a:rPr>
              <a:t>cerevisiae</a:t>
            </a:r>
            <a:r>
              <a:rPr lang="en-US" dirty="0" smtClean="0">
                <a:solidFill>
                  <a:srgbClr val="00B050"/>
                </a:solidFill>
                <a:latin typeface="Times New Roman" pitchFamily="18" charset="0"/>
                <a:cs typeface="Times New Roman" pitchFamily="18" charset="0"/>
              </a:rPr>
              <a:t>.            </a:t>
            </a:r>
            <a:endParaRPr lang="en-IN" dirty="0" smtClean="0">
              <a:solidFill>
                <a:srgbClr val="00B050"/>
              </a:solidFill>
              <a:latin typeface="Times New Roman" pitchFamily="18" charset="0"/>
              <a:cs typeface="Times New Roman" pitchFamily="18" charset="0"/>
            </a:endParaRPr>
          </a:p>
          <a:p>
            <a:pPr marL="0" indent="0" algn="just">
              <a:lnSpc>
                <a:spcPct val="120000"/>
              </a:lnSpc>
              <a:spcBef>
                <a:spcPts val="0"/>
              </a:spcBef>
              <a:buNone/>
            </a:pP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C</a:t>
            </a:r>
            <a:r>
              <a:rPr lang="en-US" baseline="-25000" dirty="0">
                <a:solidFill>
                  <a:srgbClr val="002060"/>
                </a:solidFill>
                <a:latin typeface="Times New Roman" pitchFamily="18" charset="0"/>
                <a:cs typeface="Times New Roman" pitchFamily="18" charset="0"/>
              </a:rPr>
              <a:t>6</a:t>
            </a:r>
            <a:r>
              <a:rPr lang="en-US" dirty="0">
                <a:solidFill>
                  <a:srgbClr val="002060"/>
                </a:solidFill>
                <a:latin typeface="Times New Roman" pitchFamily="18" charset="0"/>
                <a:cs typeface="Times New Roman" pitchFamily="18" charset="0"/>
              </a:rPr>
              <a:t>H</a:t>
            </a:r>
            <a:r>
              <a:rPr lang="en-US" baseline="-25000" dirty="0">
                <a:solidFill>
                  <a:srgbClr val="002060"/>
                </a:solidFill>
                <a:latin typeface="Times New Roman" pitchFamily="18" charset="0"/>
                <a:cs typeface="Times New Roman" pitchFamily="18" charset="0"/>
              </a:rPr>
              <a:t>12</a:t>
            </a:r>
            <a:r>
              <a:rPr lang="en-US" dirty="0">
                <a:solidFill>
                  <a:srgbClr val="002060"/>
                </a:solidFill>
                <a:latin typeface="Times New Roman" pitchFamily="18" charset="0"/>
                <a:cs typeface="Times New Roman" pitchFamily="18" charset="0"/>
              </a:rPr>
              <a:t>O</a:t>
            </a:r>
            <a:r>
              <a:rPr lang="en-US" baseline="-25000" dirty="0">
                <a:solidFill>
                  <a:srgbClr val="002060"/>
                </a:solidFill>
                <a:latin typeface="Times New Roman" pitchFamily="18" charset="0"/>
                <a:cs typeface="Times New Roman" pitchFamily="18" charset="0"/>
              </a:rPr>
              <a:t>6</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sym typeface="Wingdings" pitchFamily="2" charset="2"/>
              </a:rPr>
              <a:t></a:t>
            </a:r>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2 CH</a:t>
            </a:r>
            <a:r>
              <a:rPr lang="en-US" baseline="-25000" dirty="0">
                <a:solidFill>
                  <a:srgbClr val="002060"/>
                </a:solidFill>
                <a:latin typeface="Times New Roman" pitchFamily="18" charset="0"/>
                <a:cs typeface="Times New Roman" pitchFamily="18" charset="0"/>
              </a:rPr>
              <a:t>3</a:t>
            </a:r>
            <a:r>
              <a:rPr lang="en-US" dirty="0">
                <a:solidFill>
                  <a:srgbClr val="002060"/>
                </a:solidFill>
                <a:latin typeface="Times New Roman" pitchFamily="18" charset="0"/>
                <a:cs typeface="Times New Roman" pitchFamily="18" charset="0"/>
              </a:rPr>
              <a:t>CH</a:t>
            </a:r>
            <a:r>
              <a:rPr lang="en-US" baseline="-25000" dirty="0">
                <a:solidFill>
                  <a:srgbClr val="002060"/>
                </a:solidFill>
                <a:latin typeface="Times New Roman" pitchFamily="18" charset="0"/>
                <a:cs typeface="Times New Roman" pitchFamily="18" charset="0"/>
              </a:rPr>
              <a:t>2</a:t>
            </a:r>
            <a:r>
              <a:rPr lang="en-US" dirty="0">
                <a:solidFill>
                  <a:srgbClr val="002060"/>
                </a:solidFill>
                <a:latin typeface="Times New Roman" pitchFamily="18" charset="0"/>
                <a:cs typeface="Times New Roman" pitchFamily="18" charset="0"/>
              </a:rPr>
              <a:t>OH      +   2  CO</a:t>
            </a:r>
            <a:r>
              <a:rPr lang="en-US" baseline="-25000" dirty="0">
                <a:solidFill>
                  <a:srgbClr val="002060"/>
                </a:solidFill>
                <a:latin typeface="Times New Roman" pitchFamily="18" charset="0"/>
                <a:cs typeface="Times New Roman" pitchFamily="18" charset="0"/>
              </a:rPr>
              <a:t>2</a:t>
            </a:r>
            <a:r>
              <a:rPr lang="en-US" dirty="0">
                <a:solidFill>
                  <a:srgbClr val="002060"/>
                </a:solidFill>
                <a:latin typeface="Times New Roman" pitchFamily="18" charset="0"/>
                <a:cs typeface="Times New Roman" pitchFamily="18" charset="0"/>
              </a:rPr>
              <a:t> </a:t>
            </a:r>
            <a:endParaRPr lang="en-IN" dirty="0" smtClean="0">
              <a:solidFill>
                <a:srgbClr val="002060"/>
              </a:solidFill>
              <a:latin typeface="Times New Roman" pitchFamily="18" charset="0"/>
              <a:cs typeface="Times New Roman" pitchFamily="18" charset="0"/>
            </a:endParaRPr>
          </a:p>
          <a:p>
            <a:pPr algn="just">
              <a:lnSpc>
                <a:spcPct val="120000"/>
              </a:lnSpc>
              <a:spcBef>
                <a:spcPts val="0"/>
              </a:spcBef>
              <a:buFont typeface="Wingdings" pitchFamily="2" charset="2"/>
              <a:buChar char="§"/>
            </a:pPr>
            <a:r>
              <a:rPr lang="en-US" dirty="0" smtClean="0">
                <a:solidFill>
                  <a:schemeClr val="accent6">
                    <a:lumMod val="75000"/>
                  </a:schemeClr>
                </a:solidFill>
                <a:latin typeface="Times New Roman" pitchFamily="18" charset="0"/>
                <a:cs typeface="Times New Roman" pitchFamily="18" charset="0"/>
              </a:rPr>
              <a:t>  At </a:t>
            </a:r>
            <a:r>
              <a:rPr lang="en-US" dirty="0">
                <a:solidFill>
                  <a:schemeClr val="accent6">
                    <a:lumMod val="75000"/>
                  </a:schemeClr>
                </a:solidFill>
                <a:latin typeface="Times New Roman" pitchFamily="18" charset="0"/>
                <a:cs typeface="Times New Roman" pitchFamily="18" charset="0"/>
              </a:rPr>
              <a:t>the end of alcoholic fermentation, the supernatant alcoholic broth is separated, alcohol concentration adjusted to 10 – 13 % and subjected to subsequent acetous </a:t>
            </a:r>
            <a:r>
              <a:rPr lang="en-US" dirty="0" smtClean="0">
                <a:solidFill>
                  <a:schemeClr val="accent6">
                    <a:lumMod val="75000"/>
                  </a:schemeClr>
                </a:solidFill>
                <a:latin typeface="Times New Roman" pitchFamily="18" charset="0"/>
                <a:cs typeface="Times New Roman" pitchFamily="18" charset="0"/>
              </a:rPr>
              <a:t>fermentation.</a:t>
            </a:r>
            <a:endParaRPr lang="en-IN" dirty="0" smtClean="0">
              <a:solidFill>
                <a:schemeClr val="accent6">
                  <a:lumMod val="75000"/>
                </a:schemeClr>
              </a:solidFill>
              <a:latin typeface="Times New Roman" pitchFamily="18" charset="0"/>
              <a:cs typeface="Times New Roman" pitchFamily="18" charset="0"/>
            </a:endParaRPr>
          </a:p>
          <a:p>
            <a:pPr algn="just">
              <a:lnSpc>
                <a:spcPct val="120000"/>
              </a:lnSpc>
              <a:spcBef>
                <a:spcPts val="0"/>
              </a:spcBef>
              <a:buFont typeface="Wingdings" pitchFamily="2" charset="2"/>
              <a:buChar char="§"/>
            </a:pPr>
            <a:r>
              <a:rPr lang="en-IN" b="1" u="sng" dirty="0">
                <a:solidFill>
                  <a:schemeClr val="accent6">
                    <a:lumMod val="50000"/>
                  </a:schemeClr>
                </a:solidFill>
                <a:latin typeface="Times New Roman" pitchFamily="18" charset="0"/>
                <a:cs typeface="Times New Roman" pitchFamily="18" charset="0"/>
              </a:rPr>
              <a:t> </a:t>
            </a:r>
            <a:r>
              <a:rPr lang="en-US" b="1" u="sng" dirty="0" smtClean="0">
                <a:solidFill>
                  <a:schemeClr val="accent6">
                    <a:lumMod val="50000"/>
                  </a:schemeClr>
                </a:solidFill>
                <a:latin typeface="Times New Roman" pitchFamily="18" charset="0"/>
                <a:cs typeface="Times New Roman" pitchFamily="18" charset="0"/>
              </a:rPr>
              <a:t>Acetous </a:t>
            </a:r>
            <a:r>
              <a:rPr lang="en-US" b="1" u="sng" dirty="0">
                <a:solidFill>
                  <a:schemeClr val="accent6">
                    <a:lumMod val="50000"/>
                  </a:schemeClr>
                </a:solidFill>
                <a:latin typeface="Times New Roman" pitchFamily="18" charset="0"/>
                <a:cs typeface="Times New Roman" pitchFamily="18" charset="0"/>
              </a:rPr>
              <a:t>or Acetic acid Fermentation</a:t>
            </a:r>
            <a:r>
              <a:rPr lang="en-US" dirty="0">
                <a:solidFill>
                  <a:schemeClr val="accent6">
                    <a:lumMod val="50000"/>
                  </a:schemeClr>
                </a:solidFill>
                <a:latin typeface="Times New Roman" pitchFamily="18" charset="0"/>
                <a:cs typeface="Times New Roman" pitchFamily="18" charset="0"/>
              </a:rPr>
              <a:t>  - This is the aerobic fermentation in which ethanol is </a:t>
            </a:r>
            <a:r>
              <a:rPr lang="en-US" dirty="0" smtClean="0">
                <a:solidFill>
                  <a:schemeClr val="accent6">
                    <a:lumMod val="50000"/>
                  </a:schemeClr>
                </a:solidFill>
                <a:latin typeface="Times New Roman" pitchFamily="18" charset="0"/>
                <a:cs typeface="Times New Roman" pitchFamily="18" charset="0"/>
              </a:rPr>
              <a:t>oxidized </a:t>
            </a:r>
            <a:r>
              <a:rPr lang="en-US" dirty="0">
                <a:solidFill>
                  <a:schemeClr val="accent6">
                    <a:lumMod val="50000"/>
                  </a:schemeClr>
                </a:solidFill>
                <a:latin typeface="Times New Roman" pitchFamily="18" charset="0"/>
                <a:cs typeface="Times New Roman" pitchFamily="18" charset="0"/>
              </a:rPr>
              <a:t>through acetaldehyde to acetic acid by utilizing the species of </a:t>
            </a:r>
            <a:r>
              <a:rPr lang="en-US" b="1" i="1" dirty="0" err="1">
                <a:solidFill>
                  <a:schemeClr val="accent6">
                    <a:lumMod val="50000"/>
                  </a:schemeClr>
                </a:solidFill>
                <a:latin typeface="Times New Roman" pitchFamily="18" charset="0"/>
                <a:cs typeface="Times New Roman" pitchFamily="18" charset="0"/>
              </a:rPr>
              <a:t>Acetobactor</a:t>
            </a:r>
            <a:r>
              <a:rPr lang="en-US" dirty="0">
                <a:solidFill>
                  <a:schemeClr val="accent6">
                    <a:lumMod val="50000"/>
                  </a:schemeClr>
                </a:solidFill>
                <a:latin typeface="Times New Roman" pitchFamily="18" charset="0"/>
                <a:cs typeface="Times New Roman" pitchFamily="18" charset="0"/>
              </a:rPr>
              <a:t> (bacteria</a:t>
            </a:r>
            <a:r>
              <a:rPr lang="en-US" dirty="0" smtClean="0">
                <a:solidFill>
                  <a:schemeClr val="accent6">
                    <a:lumMod val="50000"/>
                  </a:schemeClr>
                </a:solidFill>
                <a:latin typeface="Times New Roman" pitchFamily="18" charset="0"/>
                <a:cs typeface="Times New Roman" pitchFamily="18" charset="0"/>
              </a:rPr>
              <a:t>).</a:t>
            </a:r>
            <a:endParaRPr lang="en-IN" dirty="0" smtClean="0">
              <a:solidFill>
                <a:schemeClr val="accent6">
                  <a:lumMod val="50000"/>
                </a:schemeClr>
              </a:solidFill>
              <a:latin typeface="Times New Roman" pitchFamily="18" charset="0"/>
              <a:cs typeface="Times New Roman" pitchFamily="18" charset="0"/>
            </a:endParaRPr>
          </a:p>
          <a:p>
            <a:pPr marL="0" indent="0" algn="just">
              <a:lnSpc>
                <a:spcPct val="120000"/>
              </a:lnSpc>
              <a:spcBef>
                <a:spcPts val="0"/>
              </a:spcBef>
              <a:buNone/>
            </a:pP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CH</a:t>
            </a:r>
            <a:r>
              <a:rPr lang="en-US" baseline="-25000" dirty="0">
                <a:solidFill>
                  <a:srgbClr val="7030A0"/>
                </a:solidFill>
                <a:latin typeface="Times New Roman" pitchFamily="18" charset="0"/>
                <a:cs typeface="Times New Roman" pitchFamily="18" charset="0"/>
              </a:rPr>
              <a:t>3</a:t>
            </a:r>
            <a:r>
              <a:rPr lang="en-US" dirty="0">
                <a:solidFill>
                  <a:srgbClr val="7030A0"/>
                </a:solidFill>
                <a:latin typeface="Times New Roman" pitchFamily="18" charset="0"/>
                <a:cs typeface="Times New Roman" pitchFamily="18" charset="0"/>
              </a:rPr>
              <a:t>.CH</a:t>
            </a:r>
            <a:r>
              <a:rPr lang="en-US" baseline="-25000" dirty="0">
                <a:solidFill>
                  <a:srgbClr val="7030A0"/>
                </a:solidFill>
                <a:latin typeface="Times New Roman" pitchFamily="18" charset="0"/>
                <a:cs typeface="Times New Roman" pitchFamily="18" charset="0"/>
              </a:rPr>
              <a:t>2</a:t>
            </a:r>
            <a:r>
              <a:rPr lang="en-US" dirty="0">
                <a:solidFill>
                  <a:srgbClr val="7030A0"/>
                </a:solidFill>
                <a:latin typeface="Times New Roman" pitchFamily="18" charset="0"/>
                <a:cs typeface="Times New Roman" pitchFamily="18" charset="0"/>
              </a:rPr>
              <a:t>.OH   +    O</a:t>
            </a:r>
            <a:r>
              <a:rPr lang="en-US" baseline="-25000" dirty="0">
                <a:solidFill>
                  <a:srgbClr val="7030A0"/>
                </a:solidFill>
                <a:latin typeface="Times New Roman" pitchFamily="18" charset="0"/>
                <a:cs typeface="Times New Roman" pitchFamily="18" charset="0"/>
              </a:rPr>
              <a:t>2</a:t>
            </a:r>
            <a:r>
              <a:rPr lang="en-US" dirty="0">
                <a:solidFill>
                  <a:srgbClr val="7030A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sym typeface="Wingdings" pitchFamily="2" charset="2"/>
              </a:rPr>
              <a:t></a:t>
            </a:r>
            <a:r>
              <a:rPr lang="en-US" dirty="0" smtClean="0">
                <a:solidFill>
                  <a:srgbClr val="7030A0"/>
                </a:solidFill>
                <a:latin typeface="Times New Roman" pitchFamily="18" charset="0"/>
                <a:cs typeface="Times New Roman" pitchFamily="18" charset="0"/>
              </a:rPr>
              <a:t>       </a:t>
            </a:r>
            <a:r>
              <a:rPr lang="en-US" dirty="0">
                <a:solidFill>
                  <a:srgbClr val="7030A0"/>
                </a:solidFill>
                <a:latin typeface="Times New Roman" pitchFamily="18" charset="0"/>
                <a:cs typeface="Times New Roman" pitchFamily="18" charset="0"/>
              </a:rPr>
              <a:t>CH</a:t>
            </a:r>
            <a:r>
              <a:rPr lang="en-US" baseline="-25000" dirty="0">
                <a:solidFill>
                  <a:srgbClr val="7030A0"/>
                </a:solidFill>
                <a:latin typeface="Times New Roman" pitchFamily="18" charset="0"/>
                <a:cs typeface="Times New Roman" pitchFamily="18" charset="0"/>
              </a:rPr>
              <a:t>3</a:t>
            </a:r>
            <a:r>
              <a:rPr lang="en-US" dirty="0">
                <a:solidFill>
                  <a:srgbClr val="7030A0"/>
                </a:solidFill>
                <a:latin typeface="Times New Roman" pitchFamily="18" charset="0"/>
                <a:cs typeface="Times New Roman" pitchFamily="18" charset="0"/>
              </a:rPr>
              <a:t>CHO  +  </a:t>
            </a:r>
            <a:r>
              <a:rPr lang="en-US" dirty="0" smtClean="0">
                <a:solidFill>
                  <a:srgbClr val="7030A0"/>
                </a:solidFill>
                <a:latin typeface="Times New Roman" pitchFamily="18" charset="0"/>
                <a:cs typeface="Times New Roman" pitchFamily="18" charset="0"/>
              </a:rPr>
              <a:t>H</a:t>
            </a:r>
            <a:r>
              <a:rPr lang="en-US" baseline="-25000" dirty="0" smtClean="0">
                <a:solidFill>
                  <a:srgbClr val="7030A0"/>
                </a:solidFill>
                <a:latin typeface="Times New Roman" pitchFamily="18" charset="0"/>
                <a:cs typeface="Times New Roman" pitchFamily="18" charset="0"/>
              </a:rPr>
              <a:t>2</a:t>
            </a:r>
            <a:r>
              <a:rPr lang="en-US" dirty="0" smtClean="0">
                <a:solidFill>
                  <a:srgbClr val="7030A0"/>
                </a:solidFill>
                <a:latin typeface="Times New Roman" pitchFamily="18" charset="0"/>
                <a:cs typeface="Times New Roman" pitchFamily="18" charset="0"/>
              </a:rPr>
              <a:t>O</a:t>
            </a:r>
            <a:endParaRPr lang="en-IN" dirty="0" smtClean="0">
              <a:solidFill>
                <a:srgbClr val="7030A0"/>
              </a:solidFill>
              <a:latin typeface="Times New Roman" pitchFamily="18" charset="0"/>
              <a:cs typeface="Times New Roman" pitchFamily="18" charset="0"/>
            </a:endParaRPr>
          </a:p>
          <a:p>
            <a:pPr marL="0" indent="0" algn="just">
              <a:lnSpc>
                <a:spcPct val="120000"/>
              </a:lnSpc>
              <a:spcBef>
                <a:spcPts val="0"/>
              </a:spcBef>
              <a:buClr>
                <a:srgbClr val="FF0000"/>
              </a:buClr>
              <a:buNone/>
            </a:pPr>
            <a:r>
              <a:rPr lang="en-IN" dirty="0" smtClean="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CH</a:t>
            </a:r>
            <a:r>
              <a:rPr lang="en-US" baseline="-25000" dirty="0" smtClean="0">
                <a:solidFill>
                  <a:srgbClr val="C00000"/>
                </a:solidFill>
                <a:latin typeface="Times New Roman" pitchFamily="18" charset="0"/>
                <a:cs typeface="Times New Roman" pitchFamily="18" charset="0"/>
              </a:rPr>
              <a:t>3</a:t>
            </a:r>
            <a:r>
              <a:rPr lang="en-US" dirty="0" smtClean="0">
                <a:solidFill>
                  <a:srgbClr val="C00000"/>
                </a:solidFill>
                <a:latin typeface="Times New Roman" pitchFamily="18" charset="0"/>
                <a:cs typeface="Times New Roman" pitchFamily="18" charset="0"/>
              </a:rPr>
              <a:t>CHO        </a:t>
            </a:r>
            <a:r>
              <a:rPr lang="en-US" dirty="0">
                <a:solidFill>
                  <a:srgbClr val="C00000"/>
                </a:solidFill>
                <a:latin typeface="Times New Roman" pitchFamily="18" charset="0"/>
                <a:cs typeface="Times New Roman" pitchFamily="18" charset="0"/>
              </a:rPr>
              <a:t>+    O</a:t>
            </a:r>
            <a:r>
              <a:rPr lang="en-US" baseline="-25000" dirty="0">
                <a:solidFill>
                  <a:srgbClr val="C00000"/>
                </a:solidFill>
                <a:latin typeface="Times New Roman" pitchFamily="18" charset="0"/>
                <a:cs typeface="Times New Roman" pitchFamily="18" charset="0"/>
              </a:rPr>
              <a:t>2</a:t>
            </a:r>
            <a:r>
              <a:rPr lang="en-US"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sym typeface="Wingdings" pitchFamily="2" charset="2"/>
              </a:rPr>
              <a:t></a:t>
            </a:r>
            <a:r>
              <a:rPr lang="en-US" dirty="0" smtClean="0">
                <a:solidFill>
                  <a:srgbClr val="C00000"/>
                </a:solidFill>
                <a:latin typeface="Times New Roman" pitchFamily="18" charset="0"/>
                <a:cs typeface="Times New Roman" pitchFamily="18" charset="0"/>
              </a:rPr>
              <a:t>      CH</a:t>
            </a:r>
            <a:r>
              <a:rPr lang="en-US" baseline="-25000" dirty="0" smtClean="0">
                <a:solidFill>
                  <a:srgbClr val="C00000"/>
                </a:solidFill>
                <a:latin typeface="Times New Roman" pitchFamily="18" charset="0"/>
                <a:cs typeface="Times New Roman" pitchFamily="18" charset="0"/>
              </a:rPr>
              <a:t>3</a:t>
            </a:r>
            <a:r>
              <a:rPr lang="en-US" dirty="0" smtClean="0">
                <a:solidFill>
                  <a:srgbClr val="C00000"/>
                </a:solidFill>
                <a:latin typeface="Times New Roman" pitchFamily="18" charset="0"/>
                <a:cs typeface="Times New Roman" pitchFamily="18" charset="0"/>
              </a:rPr>
              <a:t>COOH  </a:t>
            </a:r>
            <a:endParaRPr lang="en-IN" dirty="0">
              <a:solidFill>
                <a:srgbClr val="C00000"/>
              </a:solidFill>
              <a:latin typeface="Times New Roman" pitchFamily="18" charset="0"/>
              <a:cs typeface="Times New Roman" pitchFamily="18" charset="0"/>
            </a:endParaRPr>
          </a:p>
          <a:p>
            <a:pPr>
              <a:buNone/>
            </a:pP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just">
              <a:buFont typeface="Wingdings" pitchFamily="2" charset="2"/>
              <a:buChar char="q"/>
            </a:pPr>
            <a:r>
              <a:rPr lang="en-US" sz="3900" b="1" dirty="0" smtClean="0">
                <a:solidFill>
                  <a:srgbClr val="7030A0"/>
                </a:solidFill>
                <a:latin typeface="Arial Rounded MT Bold" pitchFamily="34" charset="0"/>
              </a:rPr>
              <a:t>MICROORGANISM USED FOR ACETOUS FERMENTATION</a:t>
            </a:r>
            <a:r>
              <a:rPr lang="en-US" sz="3900" dirty="0" smtClean="0">
                <a:solidFill>
                  <a:srgbClr val="00B0F0"/>
                </a:solidFill>
                <a:latin typeface="Arial Rounded MT Bold" pitchFamily="34" charset="0"/>
              </a:rPr>
              <a:t> </a:t>
            </a:r>
            <a:endParaRPr lang="en-IN" sz="3900" dirty="0" smtClean="0">
              <a:solidFill>
                <a:srgbClr val="00B0F0"/>
              </a:solidFill>
              <a:latin typeface="Arial Rounded MT Bold" pitchFamily="34" charset="0"/>
            </a:endParaRPr>
          </a:p>
          <a:p>
            <a:pPr algn="just">
              <a:buFont typeface="Wingdings" pitchFamily="2" charset="2"/>
              <a:buChar char="§"/>
            </a:pPr>
            <a:r>
              <a:rPr lang="en-US" sz="3900" dirty="0" smtClean="0">
                <a:solidFill>
                  <a:srgbClr val="FF0000"/>
                </a:solidFill>
                <a:latin typeface="Times New Roman" pitchFamily="18" charset="0"/>
                <a:cs typeface="Times New Roman" pitchFamily="18" charset="0"/>
              </a:rPr>
              <a:t>There are large no. Of bacteria that have the ability to produce vinegar (acetic acid) in small amount from various raw materials, but only few bacteria posses characteristic desire for vinegar production.</a:t>
            </a:r>
          </a:p>
          <a:p>
            <a:pPr algn="just">
              <a:buFont typeface="Wingdings" pitchFamily="2" charset="2"/>
              <a:buChar char="§"/>
            </a:pPr>
            <a:r>
              <a:rPr lang="en-US" sz="3900" dirty="0" smtClean="0">
                <a:solidFill>
                  <a:srgbClr val="00B050"/>
                </a:solidFill>
                <a:latin typeface="Times New Roman" pitchFamily="18" charset="0"/>
                <a:cs typeface="Times New Roman" pitchFamily="18" charset="0"/>
              </a:rPr>
              <a:t> They includes various species of </a:t>
            </a:r>
            <a:r>
              <a:rPr lang="en-US" sz="3900" dirty="0" err="1" smtClean="0">
                <a:solidFill>
                  <a:srgbClr val="00B050"/>
                </a:solidFill>
                <a:latin typeface="Times New Roman" pitchFamily="18" charset="0"/>
                <a:cs typeface="Times New Roman" pitchFamily="18" charset="0"/>
              </a:rPr>
              <a:t>Acetobacter</a:t>
            </a:r>
            <a:r>
              <a:rPr lang="en-US" sz="3900" dirty="0" smtClean="0">
                <a:solidFill>
                  <a:srgbClr val="00B050"/>
                </a:solidFill>
                <a:latin typeface="Times New Roman" pitchFamily="18" charset="0"/>
                <a:cs typeface="Times New Roman" pitchFamily="18" charset="0"/>
              </a:rPr>
              <a:t> such as </a:t>
            </a:r>
            <a:r>
              <a:rPr lang="en-US" sz="3900" b="1" i="1" dirty="0" err="1" smtClean="0">
                <a:solidFill>
                  <a:srgbClr val="00B050"/>
                </a:solidFill>
                <a:latin typeface="Times New Roman" pitchFamily="18" charset="0"/>
                <a:cs typeface="Times New Roman" pitchFamily="18" charset="0"/>
              </a:rPr>
              <a:t>Acetobacter</a:t>
            </a:r>
            <a:r>
              <a:rPr lang="en-US" sz="3900" b="1" i="1" dirty="0" smtClean="0">
                <a:solidFill>
                  <a:srgbClr val="00B050"/>
                </a:solidFill>
                <a:latin typeface="Times New Roman" pitchFamily="18" charset="0"/>
                <a:cs typeface="Times New Roman" pitchFamily="18" charset="0"/>
              </a:rPr>
              <a:t> </a:t>
            </a:r>
            <a:r>
              <a:rPr lang="en-US" sz="3900" b="1" i="1" dirty="0" err="1" smtClean="0">
                <a:solidFill>
                  <a:srgbClr val="00B050"/>
                </a:solidFill>
                <a:latin typeface="Times New Roman" pitchFamily="18" charset="0"/>
                <a:cs typeface="Times New Roman" pitchFamily="18" charset="0"/>
              </a:rPr>
              <a:t>pasteurianus</a:t>
            </a:r>
            <a:r>
              <a:rPr lang="en-US" sz="3900" b="1" i="1" dirty="0" smtClean="0">
                <a:solidFill>
                  <a:srgbClr val="00B050"/>
                </a:solidFill>
                <a:latin typeface="Times New Roman" pitchFamily="18" charset="0"/>
                <a:cs typeface="Times New Roman" pitchFamily="18" charset="0"/>
              </a:rPr>
              <a:t>, </a:t>
            </a:r>
            <a:r>
              <a:rPr lang="en-US" sz="3900" b="1" i="1" dirty="0" err="1" smtClean="0">
                <a:solidFill>
                  <a:srgbClr val="00B050"/>
                </a:solidFill>
                <a:latin typeface="Times New Roman" pitchFamily="18" charset="0"/>
                <a:cs typeface="Times New Roman" pitchFamily="18" charset="0"/>
              </a:rPr>
              <a:t>Acetobacter</a:t>
            </a:r>
            <a:r>
              <a:rPr lang="en-US" sz="3900" b="1" i="1" dirty="0" smtClean="0">
                <a:solidFill>
                  <a:srgbClr val="00B050"/>
                </a:solidFill>
                <a:latin typeface="Times New Roman" pitchFamily="18" charset="0"/>
                <a:cs typeface="Times New Roman" pitchFamily="18" charset="0"/>
              </a:rPr>
              <a:t> </a:t>
            </a:r>
            <a:r>
              <a:rPr lang="en-US" sz="3900" b="1" i="1" dirty="0" err="1" smtClean="0">
                <a:solidFill>
                  <a:srgbClr val="00B050"/>
                </a:solidFill>
                <a:latin typeface="Times New Roman" pitchFamily="18" charset="0"/>
                <a:cs typeface="Times New Roman" pitchFamily="18" charset="0"/>
              </a:rPr>
              <a:t>acetigenum</a:t>
            </a:r>
            <a:r>
              <a:rPr lang="en-US" sz="3900" b="1" i="1" dirty="0" smtClean="0">
                <a:solidFill>
                  <a:srgbClr val="00B050"/>
                </a:solidFill>
                <a:latin typeface="Times New Roman" pitchFamily="18" charset="0"/>
                <a:cs typeface="Times New Roman" pitchFamily="18" charset="0"/>
              </a:rPr>
              <a:t>, </a:t>
            </a:r>
            <a:r>
              <a:rPr lang="en-US" sz="3900" b="1" i="1" dirty="0" err="1" smtClean="0">
                <a:solidFill>
                  <a:srgbClr val="00B050"/>
                </a:solidFill>
                <a:latin typeface="Times New Roman" pitchFamily="18" charset="0"/>
                <a:cs typeface="Times New Roman" pitchFamily="18" charset="0"/>
              </a:rPr>
              <a:t>Acetobacter</a:t>
            </a:r>
            <a:r>
              <a:rPr lang="en-US" sz="3900" b="1" i="1" dirty="0" smtClean="0">
                <a:solidFill>
                  <a:srgbClr val="00B050"/>
                </a:solidFill>
                <a:latin typeface="Times New Roman" pitchFamily="18" charset="0"/>
                <a:cs typeface="Times New Roman" pitchFamily="18" charset="0"/>
              </a:rPr>
              <a:t> </a:t>
            </a:r>
            <a:r>
              <a:rPr lang="en-US" sz="3900" b="1" i="1" dirty="0" err="1" smtClean="0">
                <a:solidFill>
                  <a:srgbClr val="00B050"/>
                </a:solidFill>
                <a:latin typeface="Times New Roman" pitchFamily="18" charset="0"/>
                <a:cs typeface="Times New Roman" pitchFamily="18" charset="0"/>
              </a:rPr>
              <a:t>orleanse</a:t>
            </a:r>
            <a:r>
              <a:rPr lang="en-US" sz="3900" dirty="0" smtClean="0">
                <a:solidFill>
                  <a:srgbClr val="00B050"/>
                </a:solidFill>
                <a:latin typeface="Times New Roman" pitchFamily="18" charset="0"/>
                <a:cs typeface="Times New Roman" pitchFamily="18" charset="0"/>
              </a:rPr>
              <a:t> etc.</a:t>
            </a:r>
          </a:p>
          <a:p>
            <a:pPr algn="just">
              <a:buFont typeface="Wingdings" pitchFamily="2" charset="2"/>
              <a:buChar char="§"/>
            </a:pPr>
            <a:r>
              <a:rPr lang="en-US" sz="3900" dirty="0" smtClean="0">
                <a:solidFill>
                  <a:schemeClr val="accent6">
                    <a:lumMod val="50000"/>
                  </a:schemeClr>
                </a:solidFill>
                <a:latin typeface="Times New Roman" pitchFamily="18" charset="0"/>
                <a:cs typeface="Times New Roman" pitchFamily="18" charset="0"/>
              </a:rPr>
              <a:t> </a:t>
            </a:r>
            <a:r>
              <a:rPr lang="en-US" sz="3900" b="1" i="1" dirty="0" smtClean="0">
                <a:solidFill>
                  <a:schemeClr val="accent6">
                    <a:lumMod val="50000"/>
                  </a:schemeClr>
                </a:solidFill>
                <a:latin typeface="Times New Roman" pitchFamily="18" charset="0"/>
                <a:cs typeface="Times New Roman" pitchFamily="18" charset="0"/>
              </a:rPr>
              <a:t>Bacterium </a:t>
            </a:r>
            <a:r>
              <a:rPr lang="en-US" sz="3900" b="1" i="1" dirty="0" err="1" smtClean="0">
                <a:solidFill>
                  <a:schemeClr val="accent6">
                    <a:lumMod val="50000"/>
                  </a:schemeClr>
                </a:solidFill>
                <a:latin typeface="Times New Roman" pitchFamily="18" charset="0"/>
                <a:cs typeface="Times New Roman" pitchFamily="18" charset="0"/>
              </a:rPr>
              <a:t>schutenbachii</a:t>
            </a:r>
            <a:r>
              <a:rPr lang="en-US" sz="3900" dirty="0" smtClean="0">
                <a:solidFill>
                  <a:schemeClr val="accent6">
                    <a:lumMod val="50000"/>
                  </a:schemeClr>
                </a:solidFill>
                <a:latin typeface="Times New Roman" pitchFamily="18" charset="0"/>
                <a:cs typeface="Times New Roman" pitchFamily="18" charset="0"/>
              </a:rPr>
              <a:t> or </a:t>
            </a:r>
            <a:r>
              <a:rPr lang="en-US" sz="3900" b="1" i="1" u="sng" dirty="0" smtClean="0">
                <a:solidFill>
                  <a:schemeClr val="accent6">
                    <a:lumMod val="50000"/>
                  </a:schemeClr>
                </a:solidFill>
                <a:latin typeface="Times New Roman" pitchFamily="18" charset="0"/>
                <a:cs typeface="Times New Roman" pitchFamily="18" charset="0"/>
              </a:rPr>
              <a:t>Bacterium </a:t>
            </a:r>
            <a:r>
              <a:rPr lang="en-US" sz="3900" b="1" i="1" u="sng" dirty="0" err="1" smtClean="0">
                <a:solidFill>
                  <a:schemeClr val="accent6">
                    <a:lumMod val="50000"/>
                  </a:schemeClr>
                </a:solidFill>
                <a:latin typeface="Times New Roman" pitchFamily="18" charset="0"/>
                <a:cs typeface="Times New Roman" pitchFamily="18" charset="0"/>
              </a:rPr>
              <a:t>curvum</a:t>
            </a:r>
            <a:r>
              <a:rPr lang="en-US" sz="3900" dirty="0" smtClean="0">
                <a:solidFill>
                  <a:schemeClr val="accent6">
                    <a:lumMod val="50000"/>
                  </a:schemeClr>
                </a:solidFill>
                <a:latin typeface="Times New Roman" pitchFamily="18" charset="0"/>
                <a:cs typeface="Times New Roman" pitchFamily="18" charset="0"/>
              </a:rPr>
              <a:t> may also be used. These acetic acid bacteria are Gm- </a:t>
            </a:r>
            <a:r>
              <a:rPr lang="en-US" sz="3900" dirty="0" err="1" smtClean="0">
                <a:solidFill>
                  <a:schemeClr val="accent6">
                    <a:lumMod val="50000"/>
                  </a:schemeClr>
                </a:solidFill>
                <a:latin typeface="Times New Roman" pitchFamily="18" charset="0"/>
                <a:cs typeface="Times New Roman" pitchFamily="18" charset="0"/>
              </a:rPr>
              <a:t>ve</a:t>
            </a:r>
            <a:r>
              <a:rPr lang="en-US" sz="3900" dirty="0" smtClean="0">
                <a:solidFill>
                  <a:schemeClr val="accent6">
                    <a:lumMod val="50000"/>
                  </a:schemeClr>
                </a:solidFill>
                <a:latin typeface="Times New Roman" pitchFamily="18" charset="0"/>
                <a:cs typeface="Times New Roman" pitchFamily="18" charset="0"/>
              </a:rPr>
              <a:t>, rod shaped, non-</a:t>
            </a:r>
            <a:r>
              <a:rPr lang="en-US" sz="3900" dirty="0" err="1" smtClean="0">
                <a:solidFill>
                  <a:schemeClr val="accent6">
                    <a:lumMod val="50000"/>
                  </a:schemeClr>
                </a:solidFill>
                <a:latin typeface="Times New Roman" pitchFamily="18" charset="0"/>
                <a:cs typeface="Times New Roman" pitchFamily="18" charset="0"/>
              </a:rPr>
              <a:t>sporulating</a:t>
            </a:r>
            <a:r>
              <a:rPr lang="en-US" sz="3900" dirty="0" smtClean="0">
                <a:solidFill>
                  <a:schemeClr val="accent6">
                    <a:lumMod val="50000"/>
                  </a:schemeClr>
                </a:solidFill>
                <a:latin typeface="Times New Roman" pitchFamily="18" charset="0"/>
                <a:cs typeface="Times New Roman" pitchFamily="18" charset="0"/>
              </a:rPr>
              <a:t> and obligate aerobe. </a:t>
            </a:r>
            <a:endParaRPr lang="en-IN" sz="3900" dirty="0" smtClean="0">
              <a:solidFill>
                <a:schemeClr val="accent6">
                  <a:lumMod val="50000"/>
                </a:schemeClr>
              </a:solidFill>
              <a:latin typeface="Times New Roman" pitchFamily="18" charset="0"/>
              <a:cs typeface="Times New Roman" pitchFamily="18" charset="0"/>
            </a:endParaRPr>
          </a:p>
          <a:p>
            <a:pPr marL="0" indent="0" algn="just">
              <a:buNone/>
            </a:pPr>
            <a:r>
              <a:rPr lang="en-US" sz="3900" b="1" dirty="0" smtClean="0">
                <a:solidFill>
                  <a:srgbClr val="0070C0"/>
                </a:solidFill>
                <a:latin typeface="Times New Roman" pitchFamily="18" charset="0"/>
                <a:cs typeface="Times New Roman" pitchFamily="18" charset="0"/>
              </a:rPr>
              <a:t>	METHODS OF VINEGAR PRODUCTION</a:t>
            </a:r>
            <a:endParaRPr lang="en-IN" sz="3900" b="1" dirty="0" smtClean="0">
              <a:solidFill>
                <a:srgbClr val="0070C0"/>
              </a:solidFill>
              <a:latin typeface="Times New Roman" pitchFamily="18" charset="0"/>
              <a:cs typeface="Times New Roman" pitchFamily="18" charset="0"/>
            </a:endParaRPr>
          </a:p>
          <a:p>
            <a:pPr algn="just">
              <a:buFont typeface="Wingdings" pitchFamily="2" charset="2"/>
              <a:buChar char="§"/>
            </a:pPr>
            <a:r>
              <a:rPr lang="en-US" sz="3900" dirty="0" smtClean="0">
                <a:solidFill>
                  <a:srgbClr val="7030A0"/>
                </a:solidFill>
                <a:latin typeface="Times New Roman" pitchFamily="18" charset="0"/>
                <a:cs typeface="Times New Roman" pitchFamily="18" charset="0"/>
              </a:rPr>
              <a:t>There are three methods of vinegar production</a:t>
            </a:r>
            <a:endParaRPr lang="en-IN" sz="3900" dirty="0" smtClean="0">
              <a:solidFill>
                <a:srgbClr val="7030A0"/>
              </a:solidFill>
              <a:latin typeface="Times New Roman" pitchFamily="18" charset="0"/>
              <a:cs typeface="Times New Roman" pitchFamily="18" charset="0"/>
            </a:endParaRPr>
          </a:p>
          <a:p>
            <a:pPr algn="just">
              <a:buFont typeface="Wingdings" pitchFamily="2" charset="2"/>
              <a:buChar char="§"/>
            </a:pPr>
            <a:r>
              <a:rPr lang="en-IN" sz="3900" dirty="0" smtClean="0">
                <a:solidFill>
                  <a:srgbClr val="C00000"/>
                </a:solidFill>
                <a:latin typeface="Times New Roman" pitchFamily="18" charset="0"/>
                <a:cs typeface="Times New Roman" pitchFamily="18" charset="0"/>
              </a:rPr>
              <a:t> </a:t>
            </a:r>
            <a:r>
              <a:rPr lang="en-US" sz="3900" dirty="0" smtClean="0">
                <a:solidFill>
                  <a:srgbClr val="C00000"/>
                </a:solidFill>
                <a:latin typeface="Times New Roman" pitchFamily="18" charset="0"/>
                <a:cs typeface="Times New Roman" pitchFamily="18" charset="0"/>
              </a:rPr>
              <a:t>Orleans Process (Slow Process)</a:t>
            </a:r>
            <a:endParaRPr lang="en-IN" sz="3900" dirty="0" smtClean="0">
              <a:solidFill>
                <a:srgbClr val="C00000"/>
              </a:solidFill>
              <a:latin typeface="Times New Roman" pitchFamily="18" charset="0"/>
              <a:cs typeface="Times New Roman" pitchFamily="18" charset="0"/>
            </a:endParaRPr>
          </a:p>
          <a:p>
            <a:pPr algn="just">
              <a:buFont typeface="Wingdings" pitchFamily="2" charset="2"/>
              <a:buChar char="§"/>
            </a:pPr>
            <a:r>
              <a:rPr lang="en-IN" sz="3900" dirty="0" smtClean="0">
                <a:solidFill>
                  <a:schemeClr val="accent1">
                    <a:lumMod val="75000"/>
                  </a:schemeClr>
                </a:solidFill>
                <a:latin typeface="Times New Roman" pitchFamily="18" charset="0"/>
                <a:cs typeface="Times New Roman" pitchFamily="18" charset="0"/>
              </a:rPr>
              <a:t> </a:t>
            </a:r>
            <a:r>
              <a:rPr lang="en-US" sz="3900" dirty="0" smtClean="0">
                <a:solidFill>
                  <a:schemeClr val="accent1">
                    <a:lumMod val="75000"/>
                  </a:schemeClr>
                </a:solidFill>
                <a:latin typeface="Times New Roman" pitchFamily="18" charset="0"/>
                <a:cs typeface="Times New Roman" pitchFamily="18" charset="0"/>
              </a:rPr>
              <a:t>Fringe   Process   (Quick Process)</a:t>
            </a:r>
            <a:endParaRPr lang="en-IN" sz="3900" dirty="0" smtClean="0">
              <a:solidFill>
                <a:schemeClr val="accent1">
                  <a:lumMod val="75000"/>
                </a:schemeClr>
              </a:solidFill>
              <a:latin typeface="Times New Roman" pitchFamily="18" charset="0"/>
              <a:cs typeface="Times New Roman" pitchFamily="18" charset="0"/>
            </a:endParaRPr>
          </a:p>
          <a:p>
            <a:pPr algn="just">
              <a:buFont typeface="Wingdings" pitchFamily="2" charset="2"/>
              <a:buChar char="§"/>
            </a:pPr>
            <a:r>
              <a:rPr lang="en-IN" sz="3900" dirty="0" smtClean="0">
                <a:solidFill>
                  <a:schemeClr val="accent6">
                    <a:lumMod val="75000"/>
                  </a:schemeClr>
                </a:solidFill>
                <a:latin typeface="Times New Roman" pitchFamily="18" charset="0"/>
                <a:cs typeface="Times New Roman" pitchFamily="18" charset="0"/>
              </a:rPr>
              <a:t> </a:t>
            </a:r>
            <a:r>
              <a:rPr lang="en-US" sz="3900" dirty="0" smtClean="0">
                <a:solidFill>
                  <a:schemeClr val="accent6">
                    <a:lumMod val="75000"/>
                  </a:schemeClr>
                </a:solidFill>
                <a:latin typeface="Times New Roman" pitchFamily="18" charset="0"/>
                <a:cs typeface="Times New Roman" pitchFamily="18" charset="0"/>
              </a:rPr>
              <a:t>Submerged Fermentation Process</a:t>
            </a:r>
            <a:endParaRPr lang="en-IN" sz="3900" dirty="0" smtClean="0">
              <a:solidFill>
                <a:schemeClr val="accent6">
                  <a:lumMod val="75000"/>
                </a:schemeClr>
              </a:solidFill>
              <a:latin typeface="Times New Roman" pitchFamily="18" charset="0"/>
              <a:cs typeface="Times New Roman" pitchFamily="18" charset="0"/>
            </a:endParaRPr>
          </a:p>
          <a:p>
            <a:pPr marL="0" indent="0" algn="just">
              <a:buNone/>
            </a:pPr>
            <a:r>
              <a:rPr lang="en-US" dirty="0" smtClean="0"/>
              <a:t> </a:t>
            </a:r>
            <a:endParaRPr lang="en-IN" dirty="0" smtClean="0"/>
          </a:p>
          <a:p>
            <a:pPr>
              <a:buNone/>
            </a:pP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buNone/>
            </a:pPr>
            <a:r>
              <a:rPr lang="en-US" sz="1800" b="1" dirty="0" smtClean="0"/>
              <a:t> </a:t>
            </a:r>
            <a:r>
              <a:rPr lang="en-US" sz="1800" b="1" dirty="0" smtClean="0">
                <a:solidFill>
                  <a:schemeClr val="accent2"/>
                </a:solidFill>
              </a:rPr>
              <a:t>                 </a:t>
            </a:r>
            <a:r>
              <a:rPr lang="en-US" sz="3000" b="1" dirty="0" smtClean="0">
                <a:solidFill>
                  <a:schemeClr val="accent2"/>
                </a:solidFill>
                <a:latin typeface="Arial Rounded MT Bold" pitchFamily="34" charset="0"/>
              </a:rPr>
              <a:t>ORLEANS PROCESS (SLOW PROCESS)</a:t>
            </a:r>
          </a:p>
          <a:p>
            <a:pPr algn="just">
              <a:spcBef>
                <a:spcPts val="0"/>
              </a:spcBef>
              <a:buFont typeface="Wingdings" pitchFamily="2" charset="2"/>
              <a:buChar char="§"/>
            </a:pPr>
            <a:r>
              <a:rPr lang="en-US" sz="2800" dirty="0" smtClean="0">
                <a:solidFill>
                  <a:srgbClr val="00B0F0"/>
                </a:solidFill>
                <a:latin typeface="Times New Roman" pitchFamily="18" charset="0"/>
                <a:cs typeface="Times New Roman" pitchFamily="18" charset="0"/>
              </a:rPr>
              <a:t>This process was developed in Orleans, France for wine vinegar.</a:t>
            </a:r>
          </a:p>
          <a:p>
            <a:pPr algn="just">
              <a:spcBef>
                <a:spcPts val="0"/>
              </a:spcBef>
              <a:buFont typeface="Wingdings" pitchFamily="2" charset="2"/>
              <a:buChar char="§"/>
            </a:pPr>
            <a:r>
              <a:rPr lang="en-US" sz="2800" dirty="0" smtClean="0">
                <a:solidFill>
                  <a:srgbClr val="FF0000"/>
                </a:solidFill>
                <a:latin typeface="Times New Roman" pitchFamily="18" charset="0"/>
                <a:cs typeface="Times New Roman" pitchFamily="18" charset="0"/>
              </a:rPr>
              <a:t> It is still practiced on a limited scale. In this process, the fermentation is carried out in large barrels (approx. 200 lit. capacity).</a:t>
            </a:r>
          </a:p>
          <a:p>
            <a:pPr algn="just">
              <a:spcBef>
                <a:spcPts val="0"/>
              </a:spcBef>
              <a:buFont typeface="Wingdings" pitchFamily="2" charset="2"/>
              <a:buChar char="§"/>
            </a:pPr>
            <a:r>
              <a:rPr lang="en-US" sz="2800" dirty="0" smtClean="0">
                <a:solidFill>
                  <a:schemeClr val="accent6">
                    <a:lumMod val="75000"/>
                  </a:schemeClr>
                </a:solidFill>
                <a:latin typeface="Times New Roman" pitchFamily="18" charset="0"/>
                <a:cs typeface="Times New Roman" pitchFamily="18" charset="0"/>
              </a:rPr>
              <a:t>These barrels are provided with holes in the wall of vessel, above the liquid layer to introduce the air.</a:t>
            </a:r>
          </a:p>
          <a:p>
            <a:pPr algn="just">
              <a:spcBef>
                <a:spcPts val="0"/>
              </a:spcBef>
              <a:buFont typeface="Wingdings" pitchFamily="2" charset="2"/>
              <a:buChar char="§"/>
            </a:pPr>
            <a:r>
              <a:rPr lang="en-US" sz="2800" dirty="0" smtClean="0">
                <a:solidFill>
                  <a:srgbClr val="0070C0"/>
                </a:solidFill>
                <a:latin typeface="Times New Roman" pitchFamily="18" charset="0"/>
                <a:cs typeface="Times New Roman" pitchFamily="18" charset="0"/>
              </a:rPr>
              <a:t>These holes are screened to prevent the entry of insects. </a:t>
            </a:r>
            <a:endParaRPr lang="en-IN" sz="2800" dirty="0" smtClean="0">
              <a:solidFill>
                <a:srgbClr val="0070C0"/>
              </a:solidFill>
              <a:latin typeface="Times New Roman" pitchFamily="18" charset="0"/>
              <a:cs typeface="Times New Roman" pitchFamily="18" charset="0"/>
            </a:endParaRPr>
          </a:p>
          <a:p>
            <a:pPr algn="just">
              <a:spcBef>
                <a:spcPts val="0"/>
              </a:spcBef>
              <a:buFont typeface="Wingdings" pitchFamily="2" charset="2"/>
              <a:buChar char="§"/>
            </a:pPr>
            <a:r>
              <a:rPr lang="en-US" sz="2800" dirty="0" smtClean="0">
                <a:solidFill>
                  <a:srgbClr val="00B050"/>
                </a:solidFill>
                <a:latin typeface="Times New Roman" pitchFamily="18" charset="0"/>
                <a:cs typeface="Times New Roman" pitchFamily="18" charset="0"/>
              </a:rPr>
              <a:t>Each barrel is filled about one third with a good grade of vinegar, which constitutes the starter or culture and 10 to 15 lit of wine are added.</a:t>
            </a:r>
          </a:p>
          <a:p>
            <a:pPr algn="just">
              <a:spcBef>
                <a:spcPts val="0"/>
              </a:spcBef>
              <a:buFont typeface="Wingdings" pitchFamily="2" charset="2"/>
              <a:buChar char="§"/>
            </a:pPr>
            <a:r>
              <a:rPr lang="en-US" sz="2800" dirty="0" smtClean="0">
                <a:solidFill>
                  <a:srgbClr val="7030A0"/>
                </a:solidFill>
                <a:latin typeface="Times New Roman" pitchFamily="18" charset="0"/>
                <a:cs typeface="Times New Roman" pitchFamily="18" charset="0"/>
              </a:rPr>
              <a:t>After weekly intervals for about 4 weeks, the same quantity of wine is added to the barrel.</a:t>
            </a:r>
          </a:p>
          <a:p>
            <a:pPr algn="just">
              <a:spcBef>
                <a:spcPts val="0"/>
              </a:spcBef>
              <a:buFont typeface="Wingdings" pitchFamily="2" charset="2"/>
              <a:buChar char="§"/>
            </a:pPr>
            <a:r>
              <a:rPr lang="en-US" sz="2800" dirty="0" smtClean="0">
                <a:solidFill>
                  <a:schemeClr val="accent6">
                    <a:lumMod val="50000"/>
                  </a:schemeClr>
                </a:solidFill>
                <a:latin typeface="Times New Roman" pitchFamily="18" charset="0"/>
                <a:cs typeface="Times New Roman" pitchFamily="18" charset="0"/>
              </a:rPr>
              <a:t>When 5</a:t>
            </a:r>
            <a:r>
              <a:rPr lang="en-US" sz="2800" baseline="30000" dirty="0" smtClean="0">
                <a:solidFill>
                  <a:schemeClr val="accent6">
                    <a:lumMod val="50000"/>
                  </a:schemeClr>
                </a:solidFill>
                <a:latin typeface="Times New Roman" pitchFamily="18" charset="0"/>
                <a:cs typeface="Times New Roman" pitchFamily="18" charset="0"/>
              </a:rPr>
              <a:t>th</a:t>
            </a:r>
            <a:r>
              <a:rPr lang="en-US" sz="2800" dirty="0" smtClean="0">
                <a:solidFill>
                  <a:schemeClr val="accent6">
                    <a:lumMod val="50000"/>
                  </a:schemeClr>
                </a:solidFill>
                <a:latin typeface="Times New Roman" pitchFamily="18" charset="0"/>
                <a:cs typeface="Times New Roman" pitchFamily="18" charset="0"/>
              </a:rPr>
              <a:t> week have passed, 10-15 lit of vinegar are withdrawn from the barrel and the same amount wine is introduced.</a:t>
            </a:r>
          </a:p>
          <a:p>
            <a:pPr algn="just">
              <a:spcBef>
                <a:spcPts val="0"/>
              </a:spcBef>
              <a:buFont typeface="Wingdings" pitchFamily="2" charset="2"/>
              <a:buChar char="§"/>
            </a:pPr>
            <a:r>
              <a:rPr lang="en-US" sz="2800" dirty="0" smtClean="0">
                <a:solidFill>
                  <a:srgbClr val="7030A0"/>
                </a:solidFill>
                <a:latin typeface="Times New Roman" pitchFamily="18" charset="0"/>
                <a:cs typeface="Times New Roman" pitchFamily="18" charset="0"/>
              </a:rPr>
              <a:t>The operation may be repeated, thus becoming a slowly continuous process. </a:t>
            </a:r>
            <a:endParaRPr lang="en-IN" sz="2800" dirty="0" smtClean="0">
              <a:solidFill>
                <a:srgbClr val="7030A0"/>
              </a:solidFill>
              <a:latin typeface="Times New Roman" pitchFamily="18" charset="0"/>
              <a:cs typeface="Times New Roman" pitchFamily="18" charset="0"/>
            </a:endParaRPr>
          </a:p>
          <a:p>
            <a:pPr>
              <a:buNone/>
            </a:pPr>
            <a:endParaRPr lang="en-IN"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lgn="just">
              <a:lnSpc>
                <a:spcPct val="110000"/>
              </a:lnSpc>
              <a:spcBef>
                <a:spcPts val="0"/>
              </a:spcBef>
              <a:buFont typeface="Wingdings" pitchFamily="2" charset="2"/>
              <a:buChar char="§"/>
            </a:pPr>
            <a:r>
              <a:rPr lang="en-US" dirty="0" smtClean="0">
                <a:solidFill>
                  <a:srgbClr val="00B0F0"/>
                </a:solidFill>
                <a:latin typeface="Times New Roman" pitchFamily="18" charset="0"/>
                <a:cs typeface="Times New Roman" pitchFamily="18" charset="0"/>
              </a:rPr>
              <a:t>The </a:t>
            </a:r>
            <a:r>
              <a:rPr lang="en-US" dirty="0" err="1" smtClean="0">
                <a:solidFill>
                  <a:srgbClr val="00B0F0"/>
                </a:solidFill>
                <a:latin typeface="Times New Roman" pitchFamily="18" charset="0"/>
                <a:cs typeface="Times New Roman" pitchFamily="18" charset="0"/>
              </a:rPr>
              <a:t>Acetobacter</a:t>
            </a:r>
            <a:r>
              <a:rPr lang="en-US" dirty="0" smtClean="0">
                <a:solidFill>
                  <a:srgbClr val="00B0F0"/>
                </a:solidFill>
                <a:latin typeface="Times New Roman" pitchFamily="18" charset="0"/>
                <a:cs typeface="Times New Roman" pitchFamily="18" charset="0"/>
              </a:rPr>
              <a:t> bacteria produce considerable slime and grow as a film on the surface of alcoholic broth.</a:t>
            </a:r>
          </a:p>
          <a:p>
            <a:pPr algn="just">
              <a:lnSpc>
                <a:spcPct val="110000"/>
              </a:lnSpc>
              <a:spcBef>
                <a:spcPts val="0"/>
              </a:spcBef>
              <a:buFont typeface="Wingdings" pitchFamily="2" charset="2"/>
              <a:buChar char="§"/>
            </a:pPr>
            <a:r>
              <a:rPr lang="en-US" dirty="0" smtClean="0">
                <a:solidFill>
                  <a:srgbClr val="FF0000"/>
                </a:solidFill>
                <a:latin typeface="Times New Roman" pitchFamily="18" charset="0"/>
                <a:cs typeface="Times New Roman" pitchFamily="18" charset="0"/>
              </a:rPr>
              <a:t> This film later becomes quite thick and </a:t>
            </a:r>
            <a:r>
              <a:rPr lang="en-US" dirty="0" err="1" smtClean="0">
                <a:solidFill>
                  <a:srgbClr val="FF0000"/>
                </a:solidFill>
                <a:latin typeface="Times New Roman" pitchFamily="18" charset="0"/>
                <a:cs typeface="Times New Roman" pitchFamily="18" charset="0"/>
              </a:rPr>
              <a:t>gelatineous</a:t>
            </a:r>
            <a:r>
              <a:rPr lang="en-US" dirty="0" smtClean="0">
                <a:solidFill>
                  <a:srgbClr val="FF0000"/>
                </a:solidFill>
                <a:latin typeface="Times New Roman" pitchFamily="18" charset="0"/>
                <a:cs typeface="Times New Roman" pitchFamily="18" charset="0"/>
              </a:rPr>
              <a:t>. This film, which contains very large no. of bacteria is known as “</a:t>
            </a:r>
            <a:r>
              <a:rPr lang="en-US" b="1" dirty="0" smtClean="0">
                <a:solidFill>
                  <a:srgbClr val="FF0000"/>
                </a:solidFill>
                <a:latin typeface="Times New Roman" pitchFamily="18" charset="0"/>
                <a:cs typeface="Times New Roman" pitchFamily="18" charset="0"/>
              </a:rPr>
              <a:t>mother of vinegar</a:t>
            </a:r>
            <a:r>
              <a:rPr lang="en-US" dirty="0" smtClean="0">
                <a:solidFill>
                  <a:srgbClr val="FF0000"/>
                </a:solidFill>
                <a:latin typeface="Times New Roman" pitchFamily="18" charset="0"/>
                <a:cs typeface="Times New Roman" pitchFamily="18" charset="0"/>
              </a:rPr>
              <a:t>”.</a:t>
            </a:r>
          </a:p>
          <a:p>
            <a:pPr algn="just">
              <a:lnSpc>
                <a:spcPct val="110000"/>
              </a:lnSpc>
              <a:spcBef>
                <a:spcPts val="0"/>
              </a:spcBef>
              <a:buFont typeface="Wingdings" pitchFamily="2" charset="2"/>
              <a:buChar char="§"/>
            </a:pPr>
            <a:r>
              <a:rPr lang="en-US" dirty="0" smtClean="0">
                <a:solidFill>
                  <a:srgbClr val="00B050"/>
                </a:solidFill>
                <a:latin typeface="Times New Roman" pitchFamily="18" charset="0"/>
                <a:cs typeface="Times New Roman" pitchFamily="18" charset="0"/>
              </a:rPr>
              <a:t> This thick film unless supported on a wooden frame, it will sink to the bottom of the barrel and may fail to produce acetic acid under anaerobic condition.</a:t>
            </a:r>
          </a:p>
          <a:p>
            <a:pPr algn="just">
              <a:lnSpc>
                <a:spcPct val="110000"/>
              </a:lnSpc>
              <a:spcBef>
                <a:spcPts val="0"/>
              </a:spcBef>
              <a:buFont typeface="Wingdings" pitchFamily="2" charset="2"/>
              <a:buChar char="§"/>
            </a:pPr>
            <a:r>
              <a:rPr lang="en-US" dirty="0" smtClean="0">
                <a:solidFill>
                  <a:srgbClr val="0070C0"/>
                </a:solidFill>
                <a:latin typeface="Times New Roman" pitchFamily="18" charset="0"/>
                <a:cs typeface="Times New Roman" pitchFamily="18" charset="0"/>
              </a:rPr>
              <a:t> Therefore to prevent this, film is supported on a raft or wooden grating. </a:t>
            </a:r>
            <a:endParaRPr lang="en-IN" dirty="0" smtClean="0">
              <a:solidFill>
                <a:srgbClr val="0070C0"/>
              </a:solidFill>
              <a:latin typeface="Times New Roman" pitchFamily="18" charset="0"/>
              <a:cs typeface="Times New Roman" pitchFamily="18" charset="0"/>
            </a:endParaRPr>
          </a:p>
          <a:p>
            <a:pPr algn="just">
              <a:lnSpc>
                <a:spcPct val="110000"/>
              </a:lnSpc>
              <a:spcBef>
                <a:spcPts val="0"/>
              </a:spcBef>
              <a:buFont typeface="Wingdings" pitchFamily="2" charset="2"/>
              <a:buChar char="§"/>
            </a:pPr>
            <a:r>
              <a:rPr lang="en-US" dirty="0" smtClean="0">
                <a:solidFill>
                  <a:schemeClr val="accent6">
                    <a:lumMod val="75000"/>
                  </a:schemeClr>
                </a:solidFill>
                <a:latin typeface="Times New Roman" pitchFamily="18" charset="0"/>
                <a:cs typeface="Times New Roman" pitchFamily="18" charset="0"/>
              </a:rPr>
              <a:t>The oxidation of ethanol to acetic acid by this process is quite slow, as it requires a time period of about 1 to 3 months.</a:t>
            </a:r>
          </a:p>
          <a:p>
            <a:pPr algn="just">
              <a:lnSpc>
                <a:spcPct val="110000"/>
              </a:lnSpc>
              <a:spcBef>
                <a:spcPts val="0"/>
              </a:spcBef>
              <a:buFont typeface="Wingdings" pitchFamily="2" charset="2"/>
              <a:buChar char="§"/>
            </a:pPr>
            <a:r>
              <a:rPr lang="en-US" dirty="0" smtClean="0">
                <a:solidFill>
                  <a:srgbClr val="C00000"/>
                </a:solidFill>
                <a:latin typeface="Times New Roman" pitchFamily="18" charset="0"/>
                <a:cs typeface="Times New Roman" pitchFamily="18" charset="0"/>
              </a:rPr>
              <a:t> During this period other non-</a:t>
            </a:r>
            <a:r>
              <a:rPr lang="en-US" dirty="0" err="1" smtClean="0">
                <a:solidFill>
                  <a:srgbClr val="C00000"/>
                </a:solidFill>
                <a:latin typeface="Times New Roman" pitchFamily="18" charset="0"/>
                <a:cs typeface="Times New Roman" pitchFamily="18" charset="0"/>
              </a:rPr>
              <a:t>acetobacter</a:t>
            </a:r>
            <a:r>
              <a:rPr lang="en-US" dirty="0" smtClean="0">
                <a:solidFill>
                  <a:srgbClr val="C00000"/>
                </a:solidFill>
                <a:latin typeface="Times New Roman" pitchFamily="18" charset="0"/>
                <a:cs typeface="Times New Roman" pitchFamily="18" charset="0"/>
              </a:rPr>
              <a:t> bacteria becomes active and produce lactic acid and </a:t>
            </a:r>
            <a:r>
              <a:rPr lang="en-US" dirty="0" err="1" smtClean="0">
                <a:solidFill>
                  <a:srgbClr val="C00000"/>
                </a:solidFill>
                <a:latin typeface="Times New Roman" pitchFamily="18" charset="0"/>
                <a:cs typeface="Times New Roman" pitchFamily="18" charset="0"/>
              </a:rPr>
              <a:t>propionic</a:t>
            </a:r>
            <a:r>
              <a:rPr lang="en-US" dirty="0" smtClean="0">
                <a:solidFill>
                  <a:srgbClr val="C00000"/>
                </a:solidFill>
                <a:latin typeface="Times New Roman" pitchFamily="18" charset="0"/>
                <a:cs typeface="Times New Roman" pitchFamily="18" charset="0"/>
              </a:rPr>
              <a:t> acid esters which imparts an unique </a:t>
            </a:r>
            <a:r>
              <a:rPr lang="en-US" dirty="0" err="1" smtClean="0">
                <a:solidFill>
                  <a:srgbClr val="C00000"/>
                </a:solidFill>
                <a:latin typeface="Times New Roman" pitchFamily="18" charset="0"/>
                <a:cs typeface="Times New Roman" pitchFamily="18" charset="0"/>
              </a:rPr>
              <a:t>flavour</a:t>
            </a:r>
            <a:r>
              <a:rPr lang="en-US" dirty="0" smtClean="0">
                <a:solidFill>
                  <a:srgbClr val="C00000"/>
                </a:solidFill>
                <a:latin typeface="Times New Roman" pitchFamily="18" charset="0"/>
                <a:cs typeface="Times New Roman" pitchFamily="18" charset="0"/>
              </a:rPr>
              <a:t> and aroma to the vinegar.</a:t>
            </a:r>
          </a:p>
          <a:p>
            <a:pPr algn="just">
              <a:lnSpc>
                <a:spcPct val="110000"/>
              </a:lnSpc>
              <a:spcBef>
                <a:spcPts val="0"/>
              </a:spcBef>
              <a:buFont typeface="Wingdings" pitchFamily="2" charset="2"/>
              <a:buChar char="§"/>
            </a:pPr>
            <a:r>
              <a:rPr lang="en-US" dirty="0" smtClean="0">
                <a:solidFill>
                  <a:srgbClr val="FFC000"/>
                </a:solidFill>
                <a:latin typeface="Times New Roman" pitchFamily="18" charset="0"/>
                <a:cs typeface="Times New Roman" pitchFamily="18" charset="0"/>
              </a:rPr>
              <a:t> </a:t>
            </a:r>
            <a:r>
              <a:rPr lang="en-US" dirty="0" smtClean="0">
                <a:solidFill>
                  <a:srgbClr val="7030A0"/>
                </a:solidFill>
                <a:latin typeface="Times New Roman" pitchFamily="18" charset="0"/>
                <a:cs typeface="Times New Roman" pitchFamily="18" charset="0"/>
              </a:rPr>
              <a:t>The long incubation period also allows a high loss of ethanol through evaporation.</a:t>
            </a:r>
            <a:endParaRPr lang="en-IN"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5"/>
            <a:ext cx="8229600" cy="4968552"/>
          </a:xfrm>
        </p:spPr>
        <p:txBody>
          <a:bodyPr/>
          <a:lstStyle/>
          <a:p>
            <a:pPr>
              <a:buNone/>
            </a:pPr>
            <a:endParaRPr lang="en-US" dirty="0" smtClean="0"/>
          </a:p>
          <a:p>
            <a:pPr>
              <a:buNone/>
            </a:pPr>
            <a:endParaRPr lang="en-US" dirty="0" smtClean="0"/>
          </a:p>
          <a:p>
            <a:pPr>
              <a:buNone/>
            </a:pPr>
            <a:endParaRPr lang="en-US" dirty="0" smtClean="0"/>
          </a:p>
          <a:p>
            <a:pPr>
              <a:buNone/>
            </a:pPr>
            <a:r>
              <a:rPr lang="en-US" sz="1800" dirty="0" smtClean="0"/>
              <a:t>                  Seed culture                                                                    AIR INLET</a:t>
            </a:r>
          </a:p>
          <a:p>
            <a:pPr>
              <a:buNone/>
            </a:pPr>
            <a:endParaRPr lang="en-US" sz="1800" dirty="0" smtClean="0"/>
          </a:p>
          <a:p>
            <a:pPr>
              <a:spcBef>
                <a:spcPts val="0"/>
              </a:spcBef>
              <a:buNone/>
            </a:pPr>
            <a:r>
              <a:rPr lang="en-US" sz="1800" dirty="0"/>
              <a:t> </a:t>
            </a:r>
            <a:r>
              <a:rPr lang="en-US" sz="1800" dirty="0" smtClean="0"/>
              <a:t>                 ALCOHOLIC                                                                     WOODEN GRATING </a:t>
            </a:r>
          </a:p>
          <a:p>
            <a:pPr>
              <a:spcBef>
                <a:spcPts val="0"/>
              </a:spcBef>
              <a:buNone/>
            </a:pPr>
            <a:r>
              <a:rPr lang="en-US" sz="1800" dirty="0" smtClean="0"/>
              <a:t>                  BROTH                                                                              TO SUPPORT </a:t>
            </a:r>
            <a:endParaRPr lang="en-IN" sz="1800" dirty="0" smtClean="0"/>
          </a:p>
          <a:p>
            <a:pPr>
              <a:spcBef>
                <a:spcPts val="0"/>
              </a:spcBef>
              <a:buNone/>
            </a:pPr>
            <a:r>
              <a:rPr lang="en-US" sz="1800" dirty="0" smtClean="0"/>
              <a:t>                                                                                                            BACTERIAL FILM</a:t>
            </a:r>
            <a:endParaRPr lang="en-IN" sz="1800" dirty="0" smtClean="0"/>
          </a:p>
          <a:p>
            <a:pPr>
              <a:spcBef>
                <a:spcPts val="0"/>
              </a:spcBef>
              <a:buNone/>
            </a:pPr>
            <a:endParaRPr lang="en-US" sz="1800" dirty="0" smtClean="0"/>
          </a:p>
        </p:txBody>
      </p:sp>
      <p:sp>
        <p:nvSpPr>
          <p:cNvPr id="2050" name="Line 2"/>
          <p:cNvSpPr>
            <a:spLocks noChangeShapeType="1"/>
          </p:cNvSpPr>
          <p:nvPr/>
        </p:nvSpPr>
        <p:spPr bwMode="auto">
          <a:xfrm>
            <a:off x="3714744" y="4286252"/>
            <a:ext cx="17145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1" name="Line 3"/>
          <p:cNvSpPr>
            <a:spLocks noChangeShapeType="1"/>
          </p:cNvSpPr>
          <p:nvPr/>
        </p:nvSpPr>
        <p:spPr bwMode="auto">
          <a:xfrm>
            <a:off x="3600444" y="4400552"/>
            <a:ext cx="194310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2" name="Line 4"/>
          <p:cNvSpPr>
            <a:spLocks noChangeShapeType="1"/>
          </p:cNvSpPr>
          <p:nvPr/>
        </p:nvSpPr>
        <p:spPr bwMode="auto">
          <a:xfrm>
            <a:off x="3714744" y="3714752"/>
            <a:ext cx="0" cy="5715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3" name="Line 5"/>
          <p:cNvSpPr>
            <a:spLocks noChangeShapeType="1"/>
          </p:cNvSpPr>
          <p:nvPr/>
        </p:nvSpPr>
        <p:spPr bwMode="auto">
          <a:xfrm flipV="1">
            <a:off x="5429244" y="3714752"/>
            <a:ext cx="0" cy="5715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4" name="Line 6"/>
          <p:cNvSpPr>
            <a:spLocks noChangeShapeType="1"/>
          </p:cNvSpPr>
          <p:nvPr/>
        </p:nvSpPr>
        <p:spPr bwMode="auto">
          <a:xfrm flipV="1">
            <a:off x="3600444" y="3714752"/>
            <a:ext cx="0" cy="685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5" name="Line 7"/>
          <p:cNvSpPr>
            <a:spLocks noChangeShapeType="1"/>
          </p:cNvSpPr>
          <p:nvPr/>
        </p:nvSpPr>
        <p:spPr bwMode="auto">
          <a:xfrm flipV="1">
            <a:off x="5543544" y="3714752"/>
            <a:ext cx="0" cy="685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6" name="Line 8"/>
          <p:cNvSpPr>
            <a:spLocks noChangeShapeType="1"/>
          </p:cNvSpPr>
          <p:nvPr/>
        </p:nvSpPr>
        <p:spPr bwMode="auto">
          <a:xfrm flipV="1">
            <a:off x="3714744" y="3371852"/>
            <a:ext cx="0" cy="228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7" name="Line 9"/>
          <p:cNvSpPr>
            <a:spLocks noChangeShapeType="1"/>
          </p:cNvSpPr>
          <p:nvPr/>
        </p:nvSpPr>
        <p:spPr bwMode="auto">
          <a:xfrm flipV="1">
            <a:off x="3600444" y="3371852"/>
            <a:ext cx="0" cy="228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8" name="Line 10"/>
          <p:cNvSpPr>
            <a:spLocks noChangeShapeType="1"/>
          </p:cNvSpPr>
          <p:nvPr/>
        </p:nvSpPr>
        <p:spPr bwMode="auto">
          <a:xfrm flipV="1">
            <a:off x="5429244" y="3371852"/>
            <a:ext cx="0" cy="228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59" name="Line 11"/>
          <p:cNvSpPr>
            <a:spLocks noChangeShapeType="1"/>
          </p:cNvSpPr>
          <p:nvPr/>
        </p:nvSpPr>
        <p:spPr bwMode="auto">
          <a:xfrm flipV="1">
            <a:off x="5543544" y="3371852"/>
            <a:ext cx="0" cy="2286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60" name="Line 12"/>
          <p:cNvSpPr>
            <a:spLocks noChangeShapeType="1"/>
          </p:cNvSpPr>
          <p:nvPr/>
        </p:nvSpPr>
        <p:spPr bwMode="auto">
          <a:xfrm flipV="1">
            <a:off x="3600444" y="2686052"/>
            <a:ext cx="1028700" cy="685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61" name="Line 13"/>
          <p:cNvSpPr>
            <a:spLocks noChangeShapeType="1"/>
          </p:cNvSpPr>
          <p:nvPr/>
        </p:nvSpPr>
        <p:spPr bwMode="auto">
          <a:xfrm flipH="1" flipV="1">
            <a:off x="4629144" y="2686052"/>
            <a:ext cx="914400" cy="68580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41368"/>
          </a:xfrm>
        </p:spPr>
        <p:txBody>
          <a:bodyPr>
            <a:normAutofit fontScale="92500" lnSpcReduction="10000"/>
          </a:bodyPr>
          <a:lstStyle/>
          <a:p>
            <a:pPr marL="0" lvl="0" indent="0" algn="ctr" fontAlgn="base">
              <a:spcBef>
                <a:spcPct val="0"/>
              </a:spcBef>
              <a:spcAft>
                <a:spcPct val="0"/>
              </a:spcAft>
              <a:buNone/>
            </a:pPr>
            <a:r>
              <a:rPr lang="en-US" b="1" u="sng" dirty="0">
                <a:solidFill>
                  <a:srgbClr val="00B0F0"/>
                </a:solidFill>
                <a:latin typeface="Arial Rounded MT Bold" pitchFamily="34" charset="0"/>
                <a:ea typeface="Times New Roman" pitchFamily="18" charset="0"/>
                <a:cs typeface="Arial" pitchFamily="34" charset="0"/>
              </a:rPr>
              <a:t>FRINGE METHOD ( QUICK VINEGAR PROCESS )</a:t>
            </a:r>
            <a:endParaRPr lang="en-US" dirty="0">
              <a:solidFill>
                <a:srgbClr val="00B0F0"/>
              </a:solidFill>
              <a:latin typeface="Arial Rounded MT Bold" pitchFamily="34" charset="0"/>
              <a:ea typeface="Times New Roman" pitchFamily="18" charset="0"/>
              <a:cs typeface="Arial" pitchFamily="34" charset="0"/>
            </a:endParaRPr>
          </a:p>
          <a:p>
            <a:pPr lvl="0" algn="just" fontAlgn="base">
              <a:spcBef>
                <a:spcPct val="0"/>
              </a:spcBef>
              <a:spcAft>
                <a:spcPct val="0"/>
              </a:spcAft>
              <a:buFont typeface="Wingdings" pitchFamily="2" charset="2"/>
              <a:buChar char="§"/>
            </a:pPr>
            <a:r>
              <a:rPr lang="en-US" dirty="0">
                <a:solidFill>
                  <a:srgbClr val="FF0000"/>
                </a:solidFill>
                <a:ea typeface="Times New Roman" pitchFamily="18" charset="0"/>
                <a:cs typeface="Arial" pitchFamily="34" charset="0"/>
              </a:rPr>
              <a:t> </a:t>
            </a:r>
            <a:r>
              <a:rPr lang="en-US" dirty="0">
                <a:solidFill>
                  <a:srgbClr val="FF0000"/>
                </a:solidFill>
                <a:latin typeface="Times New Roman" pitchFamily="18" charset="0"/>
                <a:ea typeface="Times New Roman" pitchFamily="18" charset="0"/>
                <a:cs typeface="Times New Roman" pitchFamily="18" charset="0"/>
              </a:rPr>
              <a:t>This process is also called as </a:t>
            </a:r>
            <a:r>
              <a:rPr lang="en-US" b="1" dirty="0">
                <a:solidFill>
                  <a:srgbClr val="FF0000"/>
                </a:solidFill>
                <a:latin typeface="Times New Roman" pitchFamily="18" charset="0"/>
                <a:ea typeface="Times New Roman" pitchFamily="18" charset="0"/>
                <a:cs typeface="Times New Roman" pitchFamily="18" charset="0"/>
              </a:rPr>
              <a:t>packed generator process</a:t>
            </a:r>
            <a:r>
              <a:rPr lang="en-US" dirty="0">
                <a:solidFill>
                  <a:srgbClr val="FF0000"/>
                </a:solidFill>
                <a:latin typeface="Times New Roman" pitchFamily="18" charset="0"/>
                <a:ea typeface="Times New Roman" pitchFamily="18" charset="0"/>
                <a:cs typeface="Times New Roman" pitchFamily="18" charset="0"/>
              </a:rPr>
              <a:t> or </a:t>
            </a:r>
            <a:r>
              <a:rPr lang="en-US" b="1" dirty="0">
                <a:solidFill>
                  <a:srgbClr val="FF0000"/>
                </a:solidFill>
                <a:latin typeface="Times New Roman" pitchFamily="18" charset="0"/>
                <a:ea typeface="Times New Roman" pitchFamily="18" charset="0"/>
                <a:cs typeface="Times New Roman" pitchFamily="18" charset="0"/>
              </a:rPr>
              <a:t>trickling generator process</a:t>
            </a:r>
            <a:r>
              <a:rPr lang="en-US" dirty="0">
                <a:solidFill>
                  <a:srgbClr val="FF0000"/>
                </a:solidFill>
                <a:latin typeface="Times New Roman" pitchFamily="18" charset="0"/>
                <a:ea typeface="Times New Roman" pitchFamily="18" charset="0"/>
                <a:cs typeface="Times New Roman" pitchFamily="18" charset="0"/>
              </a:rPr>
              <a:t> or </a:t>
            </a:r>
            <a:r>
              <a:rPr lang="en-US" b="1" dirty="0">
                <a:solidFill>
                  <a:srgbClr val="FF0000"/>
                </a:solidFill>
                <a:latin typeface="Times New Roman" pitchFamily="18" charset="0"/>
                <a:ea typeface="Times New Roman" pitchFamily="18" charset="0"/>
                <a:cs typeface="Times New Roman" pitchFamily="18" charset="0"/>
              </a:rPr>
              <a:t>fringe generator method</a:t>
            </a:r>
            <a:r>
              <a:rPr lang="en-US" dirty="0">
                <a:solidFill>
                  <a:srgbClr val="FF0000"/>
                </a:solidFill>
                <a:latin typeface="Times New Roman" pitchFamily="18" charset="0"/>
                <a:ea typeface="Times New Roman" pitchFamily="18" charset="0"/>
                <a:cs typeface="Times New Roman" pitchFamily="18" charset="0"/>
              </a:rPr>
              <a:t>.</a:t>
            </a:r>
          </a:p>
          <a:p>
            <a:pPr lvl="0" algn="just" fontAlgn="base">
              <a:spcBef>
                <a:spcPct val="0"/>
              </a:spcBef>
              <a:spcAft>
                <a:spcPct val="0"/>
              </a:spcAft>
              <a:buFont typeface="Wingdings" pitchFamily="2" charset="2"/>
              <a:buChar char="§"/>
            </a:pPr>
            <a:r>
              <a:rPr lang="en-US" dirty="0">
                <a:solidFill>
                  <a:srgbClr val="00B050"/>
                </a:solidFill>
                <a:latin typeface="Times New Roman" pitchFamily="18" charset="0"/>
                <a:ea typeface="Times New Roman" pitchFamily="18" charset="0"/>
                <a:cs typeface="Times New Roman" pitchFamily="18" charset="0"/>
              </a:rPr>
              <a:t> This method was developed in Germany for rapid microbial oxidation of ethanol to acetic acid.</a:t>
            </a:r>
          </a:p>
          <a:p>
            <a:pPr lvl="0" algn="just" fontAlgn="base">
              <a:spcBef>
                <a:spcPct val="0"/>
              </a:spcBef>
              <a:spcAft>
                <a:spcPct val="0"/>
              </a:spcAft>
              <a:buFont typeface="Wingdings" pitchFamily="2" charset="2"/>
              <a:buChar char="§"/>
            </a:pPr>
            <a:r>
              <a:rPr lang="en-US" dirty="0">
                <a:solidFill>
                  <a:srgbClr val="0070C0"/>
                </a:solidFill>
                <a:latin typeface="Times New Roman" pitchFamily="18" charset="0"/>
                <a:ea typeface="Times New Roman" pitchFamily="18" charset="0"/>
                <a:cs typeface="Times New Roman" pitchFamily="18" charset="0"/>
              </a:rPr>
              <a:t> The quick vinegar process makes the use of fringe generators. </a:t>
            </a:r>
          </a:p>
          <a:p>
            <a:pPr lvl="0" algn="just" fontAlgn="base">
              <a:spcBef>
                <a:spcPct val="0"/>
              </a:spcBef>
              <a:spcAft>
                <a:spcPct val="0"/>
              </a:spcAft>
              <a:buFont typeface="Wingdings" pitchFamily="2" charset="2"/>
              <a:buChar char="Ø"/>
            </a:pPr>
            <a:r>
              <a:rPr lang="en-US" b="1" u="sng" dirty="0" smtClean="0">
                <a:solidFill>
                  <a:srgbClr val="7030A0"/>
                </a:solidFill>
                <a:latin typeface="Times New Roman" pitchFamily="18" charset="0"/>
                <a:ea typeface="Times New Roman" pitchFamily="18" charset="0"/>
                <a:cs typeface="Times New Roman" pitchFamily="18" charset="0"/>
              </a:rPr>
              <a:t>Fringe </a:t>
            </a:r>
            <a:r>
              <a:rPr lang="en-US" b="1" u="sng" dirty="0">
                <a:solidFill>
                  <a:srgbClr val="7030A0"/>
                </a:solidFill>
                <a:latin typeface="Times New Roman" pitchFamily="18" charset="0"/>
                <a:ea typeface="Times New Roman" pitchFamily="18" charset="0"/>
                <a:cs typeface="Times New Roman" pitchFamily="18" charset="0"/>
              </a:rPr>
              <a:t>Generators</a:t>
            </a:r>
            <a:r>
              <a:rPr lang="en-US" b="1" u="sng" dirty="0" smtClean="0">
                <a:solidFill>
                  <a:srgbClr val="7030A0"/>
                </a:solidFill>
                <a:latin typeface="Times New Roman" pitchFamily="18" charset="0"/>
                <a:ea typeface="Times New Roman" pitchFamily="18" charset="0"/>
                <a:cs typeface="Times New Roman" pitchFamily="18" charset="0"/>
              </a:rPr>
              <a:t>:-</a:t>
            </a:r>
            <a:r>
              <a:rPr lang="en-US" dirty="0" smtClean="0">
                <a:solidFill>
                  <a:srgbClr val="7030A0"/>
                </a:solidFill>
                <a:latin typeface="Times New Roman" pitchFamily="18" charset="0"/>
                <a:ea typeface="Times New Roman" pitchFamily="18" charset="0"/>
                <a:cs typeface="Times New Roman" pitchFamily="18" charset="0"/>
              </a:rPr>
              <a:t> </a:t>
            </a:r>
            <a:endParaRPr lang="en-US" dirty="0">
              <a:solidFill>
                <a:srgbClr val="7030A0"/>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
            </a:pPr>
            <a:r>
              <a:rPr lang="en-US" dirty="0" smtClean="0">
                <a:solidFill>
                  <a:schemeClr val="accent6">
                    <a:lumMod val="75000"/>
                  </a:schemeClr>
                </a:solidFill>
                <a:latin typeface="Times New Roman" pitchFamily="18" charset="0"/>
                <a:ea typeface="Times New Roman" pitchFamily="18" charset="0"/>
                <a:cs typeface="Times New Roman" pitchFamily="18" charset="0"/>
              </a:rPr>
              <a:t>The </a:t>
            </a:r>
            <a:r>
              <a:rPr lang="en-US" dirty="0">
                <a:solidFill>
                  <a:schemeClr val="accent6">
                    <a:lumMod val="75000"/>
                  </a:schemeClr>
                </a:solidFill>
                <a:latin typeface="Times New Roman" pitchFamily="18" charset="0"/>
                <a:ea typeface="Times New Roman" pitchFamily="18" charset="0"/>
                <a:cs typeface="Times New Roman" pitchFamily="18" charset="0"/>
              </a:rPr>
              <a:t>fringe generators used in this process is a large vertical tank either open or closed at the top.</a:t>
            </a:r>
          </a:p>
          <a:p>
            <a:pPr lvl="0" algn="just" fontAlgn="base">
              <a:spcBef>
                <a:spcPct val="0"/>
              </a:spcBef>
              <a:spcAft>
                <a:spcPct val="0"/>
              </a:spcAft>
              <a:buFont typeface="Wingdings" pitchFamily="2" charset="2"/>
              <a:buChar char="§"/>
            </a:pPr>
            <a:r>
              <a:rPr lang="en-US" dirty="0" smtClean="0">
                <a:solidFill>
                  <a:srgbClr val="7030A0"/>
                </a:solidFill>
                <a:latin typeface="Times New Roman" pitchFamily="18" charset="0"/>
                <a:ea typeface="Times New Roman" pitchFamily="18" charset="0"/>
                <a:cs typeface="Times New Roman" pitchFamily="18" charset="0"/>
              </a:rPr>
              <a:t>The </a:t>
            </a:r>
            <a:r>
              <a:rPr lang="en-US" dirty="0">
                <a:solidFill>
                  <a:srgbClr val="7030A0"/>
                </a:solidFill>
                <a:latin typeface="Times New Roman" pitchFamily="18" charset="0"/>
                <a:ea typeface="Times New Roman" pitchFamily="18" charset="0"/>
                <a:cs typeface="Times New Roman" pitchFamily="18" charset="0"/>
              </a:rPr>
              <a:t>generators are provided with false perforated bottom through which the air enters.</a:t>
            </a:r>
          </a:p>
          <a:p>
            <a:pPr lvl="0" algn="just" fontAlgn="base">
              <a:spcBef>
                <a:spcPct val="0"/>
              </a:spcBef>
              <a:spcAft>
                <a:spcPct val="0"/>
              </a:spcAft>
              <a:buFont typeface="Wingdings" pitchFamily="2" charset="2"/>
              <a:buChar char="§"/>
            </a:pPr>
            <a:r>
              <a:rPr lang="en-US" dirty="0">
                <a:solidFill>
                  <a:srgbClr val="C00000"/>
                </a:solidFill>
                <a:latin typeface="Times New Roman" pitchFamily="18" charset="0"/>
                <a:ea typeface="Times New Roman" pitchFamily="18" charset="0"/>
                <a:cs typeface="Times New Roman" pitchFamily="18" charset="0"/>
              </a:rPr>
              <a:t> </a:t>
            </a:r>
            <a:r>
              <a:rPr lang="en-US" dirty="0" smtClean="0">
                <a:solidFill>
                  <a:srgbClr val="C00000"/>
                </a:solidFill>
                <a:latin typeface="Times New Roman" pitchFamily="18" charset="0"/>
                <a:ea typeface="Times New Roman" pitchFamily="18" charset="0"/>
                <a:cs typeface="Times New Roman" pitchFamily="18" charset="0"/>
              </a:rPr>
              <a:t>Near </a:t>
            </a:r>
            <a:r>
              <a:rPr lang="en-US" dirty="0">
                <a:solidFill>
                  <a:srgbClr val="C00000"/>
                </a:solidFill>
                <a:latin typeface="Times New Roman" pitchFamily="18" charset="0"/>
                <a:ea typeface="Times New Roman" pitchFamily="18" charset="0"/>
                <a:cs typeface="Times New Roman" pitchFamily="18" charset="0"/>
              </a:rPr>
              <a:t>the top of the generator there is a perforated top, over, which is, arranged a rotating sprinkler or </a:t>
            </a:r>
            <a:r>
              <a:rPr lang="en-US" dirty="0" err="1">
                <a:solidFill>
                  <a:srgbClr val="C00000"/>
                </a:solidFill>
                <a:latin typeface="Times New Roman" pitchFamily="18" charset="0"/>
                <a:ea typeface="Times New Roman" pitchFamily="18" charset="0"/>
                <a:cs typeface="Times New Roman" pitchFamily="18" charset="0"/>
              </a:rPr>
              <a:t>sparger</a:t>
            </a:r>
            <a:r>
              <a:rPr lang="en-US" dirty="0">
                <a:solidFill>
                  <a:srgbClr val="C00000"/>
                </a:solidFill>
                <a:latin typeface="Times New Roman" pitchFamily="18" charset="0"/>
                <a:ea typeface="Times New Roman" pitchFamily="18" charset="0"/>
                <a:cs typeface="Times New Roman" pitchFamily="18" charset="0"/>
              </a:rPr>
              <a:t>. This produces a uniform distribution of alcoholic broth.</a:t>
            </a:r>
            <a:endParaRPr lang="en-US" dirty="0"/>
          </a:p>
        </p:txBody>
      </p:sp>
    </p:spTree>
    <p:extLst>
      <p:ext uri="{BB962C8B-B14F-4D97-AF65-F5344CB8AC3E}">
        <p14:creationId xmlns:p14="http://schemas.microsoft.com/office/powerpoint/2010/main" val="150993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1108</Words>
  <Application>Microsoft Office PowerPoint</Application>
  <PresentationFormat>On-screen Show (4:3)</PresentationFormat>
  <Paragraphs>93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dc:creator>
  <cp:lastModifiedBy>HP</cp:lastModifiedBy>
  <cp:revision>18</cp:revision>
  <dcterms:created xsi:type="dcterms:W3CDTF">2013-03-29T08:02:26Z</dcterms:created>
  <dcterms:modified xsi:type="dcterms:W3CDTF">2021-10-08T06:32:27Z</dcterms:modified>
</cp:coreProperties>
</file>